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6.xml" ContentType="application/vnd.openxmlformats-officedocument.drawingml.chart+xml"/>
  <Override PartName="/ppt/theme/themeOverride1.xml" ContentType="application/vnd.openxmlformats-officedocument.themeOverride+xml"/>
  <Override PartName="/ppt/charts/chart17.xml" ContentType="application/vnd.openxmlformats-officedocument.drawingml.chart+xml"/>
  <Override PartName="/ppt/theme/themeOverride2.xml" ContentType="application/vnd.openxmlformats-officedocument.themeOverride+xml"/>
  <Override PartName="/ppt/charts/chart18.xml" ContentType="application/vnd.openxmlformats-officedocument.drawingml.chart+xml"/>
  <Override PartName="/ppt/theme/themeOverride3.xml" ContentType="application/vnd.openxmlformats-officedocument.themeOverr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6" r:id="rId2"/>
    <p:sldMasterId id="2147483672" r:id="rId3"/>
    <p:sldMasterId id="2147483652" r:id="rId4"/>
    <p:sldMasterId id="2147483665" r:id="rId5"/>
    <p:sldMasterId id="2147483669" r:id="rId6"/>
  </p:sldMasterIdLst>
  <p:notesMasterIdLst>
    <p:notesMasterId r:id="rId39"/>
  </p:notesMasterIdLst>
  <p:handoutMasterIdLst>
    <p:handoutMasterId r:id="rId40"/>
  </p:handoutMasterIdLst>
  <p:sldIdLst>
    <p:sldId id="317" r:id="rId7"/>
    <p:sldId id="344" r:id="rId8"/>
    <p:sldId id="416" r:id="rId9"/>
    <p:sldId id="447" r:id="rId10"/>
    <p:sldId id="418" r:id="rId11"/>
    <p:sldId id="420" r:id="rId12"/>
    <p:sldId id="442" r:id="rId13"/>
    <p:sldId id="443" r:id="rId14"/>
    <p:sldId id="419" r:id="rId15"/>
    <p:sldId id="423" r:id="rId16"/>
    <p:sldId id="417" r:id="rId17"/>
    <p:sldId id="424" r:id="rId18"/>
    <p:sldId id="426" r:id="rId19"/>
    <p:sldId id="427" r:id="rId20"/>
    <p:sldId id="428" r:id="rId21"/>
    <p:sldId id="429" r:id="rId22"/>
    <p:sldId id="430" r:id="rId23"/>
    <p:sldId id="431" r:id="rId24"/>
    <p:sldId id="425" r:id="rId25"/>
    <p:sldId id="436" r:id="rId26"/>
    <p:sldId id="415" r:id="rId27"/>
    <p:sldId id="432" r:id="rId28"/>
    <p:sldId id="437" r:id="rId29"/>
    <p:sldId id="438" r:id="rId30"/>
    <p:sldId id="439" r:id="rId31"/>
    <p:sldId id="440" r:id="rId32"/>
    <p:sldId id="444" r:id="rId33"/>
    <p:sldId id="441" r:id="rId34"/>
    <p:sldId id="400" r:id="rId35"/>
    <p:sldId id="445" r:id="rId36"/>
    <p:sldId id="446" r:id="rId37"/>
    <p:sldId id="410" r:id="rId38"/>
  </p:sldIdLst>
  <p:sldSz cx="9144000" cy="5143500" type="screen16x9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1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C75F09"/>
    <a:srgbClr val="FF6600"/>
    <a:srgbClr val="75B000"/>
    <a:srgbClr val="669900"/>
    <a:srgbClr val="002060"/>
    <a:srgbClr val="1E22AA"/>
    <a:srgbClr val="98A4AE"/>
    <a:srgbClr val="E3A5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280" autoAdjust="0"/>
  </p:normalViewPr>
  <p:slideViewPr>
    <p:cSldViewPr>
      <p:cViewPr>
        <p:scale>
          <a:sx n="100" d="100"/>
          <a:sy n="100" d="100"/>
        </p:scale>
        <p:origin x="-204" y="-786"/>
      </p:cViewPr>
      <p:guideLst>
        <p:guide orient="horz" pos="1801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9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presProps" Target="presProps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2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3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360166716991664"/>
          <c:y val="3.4375097227117762E-2"/>
          <c:w val="0.46057954990458588"/>
          <c:h val="0.93125000000000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totali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Calibri Light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Foglio1!$A$2:$A$14</c:f>
              <c:strCache>
                <c:ptCount val="10"/>
                <c:pt idx="0">
                  <c:v>Mancanza /difficoltà di lavoro</c:v>
                </c:pt>
                <c:pt idx="1">
                  <c:v>Fisco e tasse elevati</c:v>
                </c:pt>
                <c:pt idx="2">
                  <c:v>Insicurezza, criminalità</c:v>
                </c:pt>
                <c:pt idx="3">
                  <c:v>Giustizia inefficiente</c:v>
                </c:pt>
                <c:pt idx="4">
                  <c:v>Gestione dei flussi migratori</c:v>
                </c:pt>
                <c:pt idx="5">
                  <c:v>Sanità inefficiente</c:v>
                </c:pt>
                <c:pt idx="6">
                  <c:v>Classi dirigenti inadeguate</c:v>
                </c:pt>
                <c:pt idx="7">
                  <c:v>Inquinamento dell'ambiente</c:v>
                </c:pt>
                <c:pt idx="8">
                  <c:v>Funzionamento scuola</c:v>
                </c:pt>
                <c:pt idx="9">
                  <c:v>Trasporti pubblici inefficienti</c:v>
                </c:pt>
              </c:strCache>
            </c:strRef>
          </c:cat>
          <c:val>
            <c:numRef>
              <c:f>Foglio1!$B$2:$B$14</c:f>
              <c:numCache>
                <c:formatCode>#.000</c:formatCode>
                <c:ptCount val="13"/>
                <c:pt idx="0">
                  <c:v>74.049588745679515</c:v>
                </c:pt>
                <c:pt idx="1">
                  <c:v>57.020180648260911</c:v>
                </c:pt>
                <c:pt idx="2">
                  <c:v>50.891013863115873</c:v>
                </c:pt>
                <c:pt idx="3">
                  <c:v>46.962316973325613</c:v>
                </c:pt>
                <c:pt idx="4">
                  <c:v>41.020413424961639</c:v>
                </c:pt>
                <c:pt idx="5">
                  <c:v>39.900402093106344</c:v>
                </c:pt>
                <c:pt idx="6">
                  <c:v>36.269059699254399</c:v>
                </c:pt>
                <c:pt idx="7">
                  <c:v>34.119262707602758</c:v>
                </c:pt>
                <c:pt idx="8">
                  <c:v>19.305112414577486</c:v>
                </c:pt>
                <c:pt idx="9">
                  <c:v>14.164150369407732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41-430E-AA3E-FBAAC7D6CECD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Foglio1!$A$2:$A$14</c:f>
              <c:strCache>
                <c:ptCount val="10"/>
                <c:pt idx="0">
                  <c:v>Mancanza /difficoltà di lavoro</c:v>
                </c:pt>
                <c:pt idx="1">
                  <c:v>Fisco e tasse elevati</c:v>
                </c:pt>
                <c:pt idx="2">
                  <c:v>Insicurezza, criminalità</c:v>
                </c:pt>
                <c:pt idx="3">
                  <c:v>Giustizia inefficiente</c:v>
                </c:pt>
                <c:pt idx="4">
                  <c:v>Gestione dei flussi migratori</c:v>
                </c:pt>
                <c:pt idx="5">
                  <c:v>Sanità inefficiente</c:v>
                </c:pt>
                <c:pt idx="6">
                  <c:v>Classi dirigenti inadeguate</c:v>
                </c:pt>
                <c:pt idx="7">
                  <c:v>Inquinamento dell'ambiente</c:v>
                </c:pt>
                <c:pt idx="8">
                  <c:v>Funzionamento scuola</c:v>
                </c:pt>
                <c:pt idx="9">
                  <c:v>Trasporti pubblici inefficienti</c:v>
                </c:pt>
              </c:strCache>
            </c:strRef>
          </c:cat>
          <c:val>
            <c:numRef>
              <c:f>Foglio1!$C$2:$C$14</c:f>
              <c:numCache>
                <c:formatCode>General</c:formatCode>
                <c:ptCount val="1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41-430E-AA3E-FBAAC7D6CE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"/>
        <c:overlap val="99"/>
        <c:axId val="112888064"/>
        <c:axId val="114233344"/>
      </c:barChart>
      <c:catAx>
        <c:axId val="112888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just">
              <a:defRPr sz="1300" baseline="0">
                <a:latin typeface="Calibri" pitchFamily="34" charset="0"/>
              </a:defRPr>
            </a:pPr>
            <a:endParaRPr lang="it-IT"/>
          </a:p>
        </c:txPr>
        <c:crossAx val="114233344"/>
        <c:crosses val="autoZero"/>
        <c:auto val="1"/>
        <c:lblAlgn val="ctr"/>
        <c:lblOffset val="0"/>
        <c:tickLblSkip val="1"/>
        <c:noMultiLvlLbl val="0"/>
      </c:catAx>
      <c:valAx>
        <c:axId val="114233344"/>
        <c:scaling>
          <c:orientation val="minMax"/>
          <c:max val="100"/>
          <c:min val="0"/>
        </c:scaling>
        <c:delete val="0"/>
        <c:axPos val="t"/>
        <c:numFmt formatCode="#.000" sourceLinked="1"/>
        <c:majorTickMark val="none"/>
        <c:minorTickMark val="none"/>
        <c:tickLblPos val="none"/>
        <c:spPr>
          <a:ln>
            <a:noFill/>
          </a:ln>
        </c:spPr>
        <c:crossAx val="112888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53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7"/>
                <c:pt idx="0">
                  <c:v>Colloquio interiore con Dio</c:v>
                </c:pt>
                <c:pt idx="1">
                  <c:v>Applicare valori cristiani</c:v>
                </c:pt>
                <c:pt idx="2">
                  <c:v>Donare alle persone bisognose </c:v>
                </c:pt>
                <c:pt idx="3">
                  <c:v>Scandire la vita con i Sacramenti  </c:v>
                </c:pt>
                <c:pt idx="4">
                  <c:v>Frequentare la Messa, riti religiosi</c:v>
                </c:pt>
                <c:pt idx="5">
                  <c:v>Percorso di rinnovamento vita </c:v>
                </c:pt>
                <c:pt idx="6">
                  <c:v>Contribuire  con l'8 per mille</c:v>
                </c:pt>
              </c:strCache>
            </c:strRef>
          </c:cat>
          <c:val>
            <c:numRef>
              <c:f>Foglio1!$B$2:$B$11</c:f>
              <c:numCache>
                <c:formatCode>0</c:formatCode>
                <c:ptCount val="10"/>
                <c:pt idx="0">
                  <c:v>69.129570487852789</c:v>
                </c:pt>
                <c:pt idx="1">
                  <c:v>66.606660588718867</c:v>
                </c:pt>
                <c:pt idx="2">
                  <c:v>59.121678747537842</c:v>
                </c:pt>
                <c:pt idx="3">
                  <c:v>58.423961230299703</c:v>
                </c:pt>
                <c:pt idx="4">
                  <c:v>40.262920763761208</c:v>
                </c:pt>
                <c:pt idx="5">
                  <c:v>38.728806571919812</c:v>
                </c:pt>
                <c:pt idx="6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7"/>
                <c:pt idx="0">
                  <c:v>Colloquio interiore con Dio</c:v>
                </c:pt>
                <c:pt idx="1">
                  <c:v>Applicare valori cristiani</c:v>
                </c:pt>
                <c:pt idx="2">
                  <c:v>Donare alle persone bisognose </c:v>
                </c:pt>
                <c:pt idx="3">
                  <c:v>Scandire la vita con i Sacramenti  </c:v>
                </c:pt>
                <c:pt idx="4">
                  <c:v>Frequentare la Messa, riti religiosi</c:v>
                </c:pt>
                <c:pt idx="5">
                  <c:v>Percorso di rinnovamento vita </c:v>
                </c:pt>
                <c:pt idx="6">
                  <c:v>Contribuire  con l'8 per mille</c:v>
                </c:pt>
              </c:strCache>
            </c:strRef>
          </c:cat>
          <c:val>
            <c:numRef>
              <c:f>Foglio1!$C$2:$C$11</c:f>
              <c:numCache>
                <c:formatCode>0</c:formatCode>
                <c:ptCount val="10"/>
                <c:pt idx="0">
                  <c:v>32.717459028078231</c:v>
                </c:pt>
                <c:pt idx="1">
                  <c:v>28.968413038279309</c:v>
                </c:pt>
                <c:pt idx="2">
                  <c:v>21.262759078969889</c:v>
                </c:pt>
                <c:pt idx="3">
                  <c:v>22.415865104582814</c:v>
                </c:pt>
                <c:pt idx="4">
                  <c:v>15.7100540410481</c:v>
                </c:pt>
                <c:pt idx="5">
                  <c:v>12.70075504798219</c:v>
                </c:pt>
                <c:pt idx="6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25430784"/>
        <c:axId val="125436672"/>
      </c:barChart>
      <c:catAx>
        <c:axId val="1254307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just"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25436672"/>
        <c:crosses val="autoZero"/>
        <c:auto val="1"/>
        <c:lblAlgn val="ctr"/>
        <c:lblOffset val="100"/>
        <c:noMultiLvlLbl val="0"/>
      </c:catAx>
      <c:valAx>
        <c:axId val="125436672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25430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198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10"/>
                <c:pt idx="0">
                  <c:v>Colloquio interiore con Dio</c:v>
                </c:pt>
                <c:pt idx="1">
                  <c:v>Applicare i valori cristiani nella vita</c:v>
                </c:pt>
                <c:pt idx="2">
                  <c:v>Donare alle persone bisognose </c:v>
                </c:pt>
                <c:pt idx="3">
                  <c:v>Scandire la vita con i Sacramenti  </c:v>
                </c:pt>
                <c:pt idx="4">
                  <c:v>Frequentare la Messa, riti religiosi</c:v>
                </c:pt>
                <c:pt idx="5">
                  <c:v>Percorso di rinnovamento vita </c:v>
                </c:pt>
                <c:pt idx="6">
                  <c:v>Contribuire  con l'8 per mille</c:v>
                </c:pt>
                <c:pt idx="7">
                  <c:v>Partecipare alla vita parrocchia</c:v>
                </c:pt>
                <c:pt idx="8">
                  <c:v>Impegnarsi in parrocchia</c:v>
                </c:pt>
                <c:pt idx="9">
                  <c:v>Sostegno econom. alla Parrocchia</c:v>
                </c:pt>
              </c:strCache>
            </c:strRef>
          </c:cat>
          <c:val>
            <c:numRef>
              <c:f>Foglio1!$B$2:$B$11</c:f>
              <c:numCache>
                <c:formatCode>0</c:formatCode>
                <c:ptCount val="10"/>
                <c:pt idx="0">
                  <c:v>69.129570487852789</c:v>
                </c:pt>
                <c:pt idx="1">
                  <c:v>66.606660588718867</c:v>
                </c:pt>
                <c:pt idx="2">
                  <c:v>59.121678747537835</c:v>
                </c:pt>
                <c:pt idx="3">
                  <c:v>58.423961230299703</c:v>
                </c:pt>
                <c:pt idx="4">
                  <c:v>40.262920763761208</c:v>
                </c:pt>
                <c:pt idx="5">
                  <c:v>38.728806571919812</c:v>
                </c:pt>
                <c:pt idx="6">
                  <c:v>38.350520633237174</c:v>
                </c:pt>
                <c:pt idx="7">
                  <c:v>35.72873263369366</c:v>
                </c:pt>
                <c:pt idx="8">
                  <c:v>35.314713497782179</c:v>
                </c:pt>
                <c:pt idx="9">
                  <c:v>34.170079537739227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10"/>
                <c:pt idx="0">
                  <c:v>Colloquio interiore con Dio</c:v>
                </c:pt>
                <c:pt idx="1">
                  <c:v>Applicare i valori cristiani nella vita</c:v>
                </c:pt>
                <c:pt idx="2">
                  <c:v>Donare alle persone bisognose </c:v>
                </c:pt>
                <c:pt idx="3">
                  <c:v>Scandire la vita con i Sacramenti  </c:v>
                </c:pt>
                <c:pt idx="4">
                  <c:v>Frequentare la Messa, riti religiosi</c:v>
                </c:pt>
                <c:pt idx="5">
                  <c:v>Percorso di rinnovamento vita </c:v>
                </c:pt>
                <c:pt idx="6">
                  <c:v>Contribuire  con l'8 per mille</c:v>
                </c:pt>
                <c:pt idx="7">
                  <c:v>Partecipare alla vita parrocchia</c:v>
                </c:pt>
                <c:pt idx="8">
                  <c:v>Impegnarsi in parrocchia</c:v>
                </c:pt>
                <c:pt idx="9">
                  <c:v>Sostegno econom. alla Parrocchia</c:v>
                </c:pt>
              </c:strCache>
            </c:strRef>
          </c:cat>
          <c:val>
            <c:numRef>
              <c:f>Foglio1!$C$2:$C$11</c:f>
              <c:numCache>
                <c:formatCode>0</c:formatCode>
                <c:ptCount val="10"/>
                <c:pt idx="0">
                  <c:v>32.717459028078231</c:v>
                </c:pt>
                <c:pt idx="1">
                  <c:v>28.968413038279316</c:v>
                </c:pt>
                <c:pt idx="2">
                  <c:v>21.2627590789699</c:v>
                </c:pt>
                <c:pt idx="3">
                  <c:v>22.41586510458281</c:v>
                </c:pt>
                <c:pt idx="4">
                  <c:v>15.7100540410481</c:v>
                </c:pt>
                <c:pt idx="5">
                  <c:v>12.70075504798219</c:v>
                </c:pt>
                <c:pt idx="6">
                  <c:v>12.495180220868281</c:v>
                </c:pt>
                <c:pt idx="7">
                  <c:v>10.394272457051748</c:v>
                </c:pt>
                <c:pt idx="8">
                  <c:v>10.010824111575118</c:v>
                </c:pt>
                <c:pt idx="9">
                  <c:v>9.578975017731219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18055680"/>
        <c:axId val="118057216"/>
      </c:barChart>
      <c:catAx>
        <c:axId val="1180556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18057216"/>
        <c:crosses val="autoZero"/>
        <c:auto val="1"/>
        <c:lblAlgn val="ctr"/>
        <c:lblOffset val="100"/>
        <c:noMultiLvlLbl val="0"/>
      </c:catAx>
      <c:valAx>
        <c:axId val="118057216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18055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03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Foglio1!$A$2:$A$12</c:f>
              <c:strCache>
                <c:ptCount val="10"/>
                <c:pt idx="0">
                  <c:v>Colloquio interiore con Dio</c:v>
                </c:pt>
                <c:pt idx="1">
                  <c:v>Applicare i valori cristiani </c:v>
                </c:pt>
                <c:pt idx="2">
                  <c:v>Donare alle persone bisognose </c:v>
                </c:pt>
                <c:pt idx="3">
                  <c:v>Scandire la vita con Sacramenti  </c:v>
                </c:pt>
                <c:pt idx="4">
                  <c:v>Frequentare la Messa</c:v>
                </c:pt>
                <c:pt idx="5">
                  <c:v>Percorso di rinnovamento vita </c:v>
                </c:pt>
                <c:pt idx="6">
                  <c:v>Contribuire  con l'8 per mille</c:v>
                </c:pt>
                <c:pt idx="7">
                  <c:v>Partecipare alla vita parrocchia</c:v>
                </c:pt>
                <c:pt idx="8">
                  <c:v>Impegnarsi in parrocchia</c:v>
                </c:pt>
                <c:pt idx="9">
                  <c:v>Sostegno econom. Parrocchia</c:v>
                </c:pt>
              </c:strCache>
            </c:strRef>
          </c:cat>
          <c:val>
            <c:numRef>
              <c:f>Foglio1!$B$2:$B$12</c:f>
              <c:numCache>
                <c:formatCode>0</c:formatCode>
                <c:ptCount val="11"/>
                <c:pt idx="0">
                  <c:v>89.124119701901762</c:v>
                </c:pt>
                <c:pt idx="1">
                  <c:v>91.98711769979559</c:v>
                </c:pt>
                <c:pt idx="2">
                  <c:v>74.990164107939506</c:v>
                </c:pt>
                <c:pt idx="3">
                  <c:v>81.230925674842879</c:v>
                </c:pt>
                <c:pt idx="4">
                  <c:v>78.054373212590875</c:v>
                </c:pt>
                <c:pt idx="5">
                  <c:v>63.33516114588965</c:v>
                </c:pt>
                <c:pt idx="6">
                  <c:v>64.688771868633282</c:v>
                </c:pt>
                <c:pt idx="7">
                  <c:v>67.366394245159199</c:v>
                </c:pt>
                <c:pt idx="8">
                  <c:v>63.50413704168183</c:v>
                </c:pt>
                <c:pt idx="9">
                  <c:v>58.505076683491751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Foglio1!$A$2:$A$12</c:f>
              <c:strCache>
                <c:ptCount val="10"/>
                <c:pt idx="0">
                  <c:v>Colloquio interiore con Dio</c:v>
                </c:pt>
                <c:pt idx="1">
                  <c:v>Applicare i valori cristiani </c:v>
                </c:pt>
                <c:pt idx="2">
                  <c:v>Donare alle persone bisognose </c:v>
                </c:pt>
                <c:pt idx="3">
                  <c:v>Scandire la vita con Sacramenti  </c:v>
                </c:pt>
                <c:pt idx="4">
                  <c:v>Frequentare la Messa</c:v>
                </c:pt>
                <c:pt idx="5">
                  <c:v>Percorso di rinnovamento vita </c:v>
                </c:pt>
                <c:pt idx="6">
                  <c:v>Contribuire  con l'8 per mille</c:v>
                </c:pt>
                <c:pt idx="7">
                  <c:v>Partecipare alla vita parrocchia</c:v>
                </c:pt>
                <c:pt idx="8">
                  <c:v>Impegnarsi in parrocchia</c:v>
                </c:pt>
                <c:pt idx="9">
                  <c:v>Sostegno econom. Parrocchia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"/>
        <c:overlap val="100"/>
        <c:axId val="119479680"/>
        <c:axId val="119481472"/>
      </c:barChart>
      <c:catAx>
        <c:axId val="1194796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aseline="0">
                <a:latin typeface="Calibri"/>
                <a:cs typeface="Calibri"/>
              </a:defRPr>
            </a:pPr>
            <a:endParaRPr lang="it-IT"/>
          </a:p>
        </c:txPr>
        <c:crossAx val="119481472"/>
        <c:crosses val="autoZero"/>
        <c:auto val="1"/>
        <c:lblAlgn val="ctr"/>
        <c:lblOffset val="0"/>
        <c:noMultiLvlLbl val="0"/>
      </c:catAx>
      <c:valAx>
        <c:axId val="119481472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19479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42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Foglio1!$A$2:$A$12</c:f>
              <c:numCache>
                <c:formatCode>General</c:formatCode>
                <c:ptCount val="11"/>
              </c:numCache>
            </c:numRef>
          </c:cat>
          <c:val>
            <c:numRef>
              <c:f>Foglio1!$B$2:$B$12</c:f>
              <c:numCache>
                <c:formatCode>0</c:formatCode>
                <c:ptCount val="11"/>
                <c:pt idx="0">
                  <c:v>76.157479928834178</c:v>
                </c:pt>
                <c:pt idx="1">
                  <c:v>74.295111450114334</c:v>
                </c:pt>
                <c:pt idx="2">
                  <c:v>65.761187844478115</c:v>
                </c:pt>
                <c:pt idx="3">
                  <c:v>73.719013263204744</c:v>
                </c:pt>
                <c:pt idx="4">
                  <c:v>57.331911779145805</c:v>
                </c:pt>
                <c:pt idx="5">
                  <c:v>43.532549809151163</c:v>
                </c:pt>
                <c:pt idx="6">
                  <c:v>51.846760680890746</c:v>
                </c:pt>
                <c:pt idx="7">
                  <c:v>42.410696399474105</c:v>
                </c:pt>
                <c:pt idx="8">
                  <c:v>42.473195146734312</c:v>
                </c:pt>
                <c:pt idx="9">
                  <c:v>44.154487737524747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Foglio1!$A$2:$A$12</c:f>
              <c:numCache>
                <c:formatCode>General</c:formatCode>
                <c:ptCount val="11"/>
              </c:numCache>
            </c:numRef>
          </c:cat>
          <c:val>
            <c:numRef>
              <c:f>Foglio1!$C$2:$C$12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19511680"/>
        <c:axId val="119521664"/>
      </c:barChart>
      <c:catAx>
        <c:axId val="1195116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19521664"/>
        <c:crosses val="autoZero"/>
        <c:auto val="1"/>
        <c:lblAlgn val="ctr"/>
        <c:lblOffset val="100"/>
        <c:noMultiLvlLbl val="0"/>
      </c:catAx>
      <c:valAx>
        <c:axId val="119521664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19511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53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Foglio1!$A$2:$A$12</c:f>
              <c:numCache>
                <c:formatCode>General</c:formatCode>
                <c:ptCount val="11"/>
              </c:numCache>
            </c:numRef>
          </c:cat>
          <c:val>
            <c:numRef>
              <c:f>Foglio1!$B$2:$B$12</c:f>
              <c:numCache>
                <c:formatCode>0</c:formatCode>
                <c:ptCount val="11"/>
                <c:pt idx="0">
                  <c:v>64.631403233087909</c:v>
                </c:pt>
                <c:pt idx="1">
                  <c:v>60.189686421904135</c:v>
                </c:pt>
                <c:pt idx="2">
                  <c:v>53.979724204364899</c:v>
                </c:pt>
                <c:pt idx="3">
                  <c:v>52.522198321488105</c:v>
                </c:pt>
                <c:pt idx="4">
                  <c:v>24.275819595011424</c:v>
                </c:pt>
                <c:pt idx="5">
                  <c:v>31.545526382703642</c:v>
                </c:pt>
                <c:pt idx="6">
                  <c:v>26.642699686288626</c:v>
                </c:pt>
                <c:pt idx="7">
                  <c:v>24.62937845806379</c:v>
                </c:pt>
                <c:pt idx="8">
                  <c:v>26.167111494187228</c:v>
                </c:pt>
                <c:pt idx="9">
                  <c:v>25.301786208902822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Foglio1!$A$2:$A$12</c:f>
              <c:numCache>
                <c:formatCode>General</c:formatCode>
                <c:ptCount val="11"/>
              </c:numCache>
            </c:numRef>
          </c:cat>
          <c:val>
            <c:numRef>
              <c:f>Foglio1!$C$2:$C$12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19719808"/>
        <c:axId val="119721344"/>
      </c:barChart>
      <c:catAx>
        <c:axId val="1197198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19721344"/>
        <c:crosses val="autoZero"/>
        <c:auto val="1"/>
        <c:lblAlgn val="ctr"/>
        <c:lblOffset val="100"/>
        <c:noMultiLvlLbl val="0"/>
      </c:catAx>
      <c:valAx>
        <c:axId val="119721344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1971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76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Foglio1!$A$2:$A$12</c:f>
              <c:numCache>
                <c:formatCode>General</c:formatCode>
                <c:ptCount val="11"/>
              </c:numCache>
            </c:numRef>
          </c:cat>
          <c:val>
            <c:numRef>
              <c:f>Foglio1!$B$2:$B$12</c:f>
              <c:numCache>
                <c:formatCode>0</c:formatCode>
                <c:ptCount val="11"/>
                <c:pt idx="0">
                  <c:v>36.926095001478103</c:v>
                </c:pt>
                <c:pt idx="1">
                  <c:v>30.846392117424092</c:v>
                </c:pt>
                <c:pt idx="2">
                  <c:v>38.593434913294594</c:v>
                </c:pt>
                <c:pt idx="3">
                  <c:v>12.874599834148817</c:v>
                </c:pt>
                <c:pt idx="4">
                  <c:v>5.4656454369555361</c:v>
                </c:pt>
                <c:pt idx="5">
                  <c:v>12.646837180488568</c:v>
                </c:pt>
                <c:pt idx="6">
                  <c:v>13.875819898976964</c:v>
                </c:pt>
                <c:pt idx="7">
                  <c:v>9.4133900372436248</c:v>
                </c:pt>
                <c:pt idx="8">
                  <c:v>6.6451383515624434</c:v>
                </c:pt>
                <c:pt idx="9">
                  <c:v>7.2722123201084274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Foglio1!$A$2:$A$12</c:f>
              <c:numCache>
                <c:formatCode>General</c:formatCode>
                <c:ptCount val="11"/>
              </c:numCache>
            </c:numRef>
          </c:cat>
          <c:val>
            <c:numRef>
              <c:f>Foglio1!$C$2:$C$12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19612544"/>
        <c:axId val="119614080"/>
      </c:barChart>
      <c:catAx>
        <c:axId val="1196125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19614080"/>
        <c:crosses val="autoZero"/>
        <c:auto val="1"/>
        <c:lblAlgn val="ctr"/>
        <c:lblOffset val="100"/>
        <c:noMultiLvlLbl val="0"/>
      </c:catAx>
      <c:valAx>
        <c:axId val="119614080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19612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297086612979057E-2"/>
          <c:y val="2.0962858963581067E-2"/>
          <c:w val="0.90228873085511352"/>
          <c:h val="0.9419240676931963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gradFill flip="none" rotWithShape="1">
              <a:gsLst>
                <a:gs pos="0">
                  <a:srgbClr val="9BBB59">
                    <a:lumMod val="60000"/>
                    <a:lumOff val="40000"/>
                    <a:shade val="30000"/>
                    <a:satMod val="115000"/>
                  </a:srgbClr>
                </a:gs>
                <a:gs pos="50000">
                  <a:srgbClr val="9BBB59">
                    <a:lumMod val="60000"/>
                    <a:lumOff val="40000"/>
                    <a:shade val="67500"/>
                    <a:satMod val="115000"/>
                  </a:srgbClr>
                </a:gs>
                <a:gs pos="100000">
                  <a:srgbClr val="9BBB59">
                    <a:lumMod val="60000"/>
                    <a:lumOff val="4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val>
            <c:numRef>
              <c:f>Foglio1!$B$2:$B$7</c:f>
              <c:numCache>
                <c:formatCode>#,##0</c:formatCode>
                <c:ptCount val="6"/>
                <c:pt idx="0">
                  <c:v>28.7</c:v>
                </c:pt>
                <c:pt idx="1">
                  <c:v>12.4</c:v>
                </c:pt>
                <c:pt idx="3" formatCode="0">
                  <c:v>43.9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42-4C6E-83D1-C1BAD5F1098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Colonna2</c:v>
                </c:pt>
              </c:strCache>
            </c:strRef>
          </c:tx>
          <c:spPr>
            <a:gradFill flip="none" rotWithShape="1">
              <a:gsLst>
                <a:gs pos="0">
                  <a:srgbClr val="9BBB59">
                    <a:lumMod val="75000"/>
                    <a:tint val="66000"/>
                    <a:satMod val="160000"/>
                  </a:srgbClr>
                </a:gs>
                <a:gs pos="50000">
                  <a:srgbClr val="9BBB59">
                    <a:lumMod val="75000"/>
                    <a:tint val="44500"/>
                    <a:satMod val="160000"/>
                  </a:srgbClr>
                </a:gs>
                <a:gs pos="100000">
                  <a:srgbClr val="9BBB59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val>
            <c:numRef>
              <c:f>Foglio1!$C$2:$C$7</c:f>
              <c:numCache>
                <c:formatCode>#,##0</c:formatCode>
                <c:ptCount val="6"/>
                <c:pt idx="0">
                  <c:v>34.5</c:v>
                </c:pt>
                <c:pt idx="1">
                  <c:v>40.6</c:v>
                </c:pt>
                <c:pt idx="3" formatCode="0">
                  <c:v>35.700000000000003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042-4C6E-83D1-C1BAD5F1098F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Colonna5</c:v>
                </c:pt>
              </c:strCache>
            </c:strRef>
          </c:tx>
          <c:spPr>
            <a:gradFill flip="none" rotWithShape="1">
              <a:gsLst>
                <a:gs pos="0">
                  <a:srgbClr val="F79646">
                    <a:lumMod val="60000"/>
                    <a:lumOff val="40000"/>
                    <a:tint val="66000"/>
                    <a:satMod val="160000"/>
                  </a:srgbClr>
                </a:gs>
                <a:gs pos="50000">
                  <a:srgbClr val="F79646">
                    <a:lumMod val="60000"/>
                    <a:lumOff val="40000"/>
                    <a:tint val="44500"/>
                    <a:satMod val="160000"/>
                  </a:srgbClr>
                </a:gs>
                <a:gs pos="100000">
                  <a:srgbClr val="F79646">
                    <a:lumMod val="60000"/>
                    <a:lumOff val="40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val>
            <c:numRef>
              <c:f>Foglio1!$D$2:$D$7</c:f>
              <c:numCache>
                <c:formatCode>0</c:formatCode>
                <c:ptCount val="6"/>
                <c:pt idx="0">
                  <c:v>23.3</c:v>
                </c:pt>
                <c:pt idx="1">
                  <c:v>27.9</c:v>
                </c:pt>
                <c:pt idx="3">
                  <c:v>11.9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042-4C6E-83D1-C1BAD5F1098F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Colonna6</c:v>
                </c:pt>
              </c:strCache>
            </c:strRef>
          </c:tx>
          <c:spPr>
            <a:gradFill flip="none" rotWithShape="1">
              <a:gsLst>
                <a:gs pos="0">
                  <a:srgbClr val="F79646">
                    <a:lumMod val="40000"/>
                    <a:lumOff val="60000"/>
                    <a:shade val="30000"/>
                    <a:satMod val="115000"/>
                  </a:srgbClr>
                </a:gs>
                <a:gs pos="50000">
                  <a:srgbClr val="F79646">
                    <a:lumMod val="40000"/>
                    <a:lumOff val="60000"/>
                    <a:shade val="67500"/>
                    <a:satMod val="115000"/>
                  </a:srgbClr>
                </a:gs>
                <a:gs pos="100000">
                  <a:srgbClr val="F79646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val>
            <c:numRef>
              <c:f>Foglio1!$E$2:$E$7</c:f>
              <c:numCache>
                <c:formatCode>0</c:formatCode>
                <c:ptCount val="6"/>
                <c:pt idx="0">
                  <c:v>13.5</c:v>
                </c:pt>
                <c:pt idx="1">
                  <c:v>19.100000000000001</c:v>
                </c:pt>
                <c:pt idx="3">
                  <c:v>8.49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42-4C6E-83D1-C1BAD5F10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overlap val="100"/>
        <c:axId val="119355648"/>
        <c:axId val="119357440"/>
      </c:barChart>
      <c:catAx>
        <c:axId val="11935564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119357440"/>
        <c:crosses val="autoZero"/>
        <c:auto val="1"/>
        <c:lblAlgn val="ctr"/>
        <c:lblOffset val="100"/>
        <c:noMultiLvlLbl val="0"/>
      </c:catAx>
      <c:valAx>
        <c:axId val="11935744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19355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297086612979057E-2"/>
          <c:y val="2.0962858963581067E-2"/>
          <c:w val="0.90228873085511352"/>
          <c:h val="0.94192406769319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gradFill flip="none" rotWithShape="1">
              <a:gsLst>
                <a:gs pos="0">
                  <a:srgbClr val="9BBB59">
                    <a:lumMod val="60000"/>
                    <a:lumOff val="40000"/>
                    <a:shade val="30000"/>
                    <a:satMod val="115000"/>
                  </a:srgbClr>
                </a:gs>
                <a:gs pos="50000">
                  <a:srgbClr val="9BBB59">
                    <a:lumMod val="60000"/>
                    <a:lumOff val="40000"/>
                    <a:shade val="67500"/>
                    <a:satMod val="115000"/>
                  </a:srgbClr>
                </a:gs>
                <a:gs pos="100000">
                  <a:srgbClr val="9BBB59">
                    <a:lumMod val="60000"/>
                    <a:lumOff val="4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val>
            <c:numRef>
              <c:f>Foglio1!$B$2:$B$7</c:f>
              <c:numCache>
                <c:formatCode>#,##0</c:formatCode>
                <c:ptCount val="6"/>
                <c:pt idx="0">
                  <c:v>16.7</c:v>
                </c:pt>
                <c:pt idx="1">
                  <c:v>17.7</c:v>
                </c:pt>
                <c:pt idx="2" formatCode="0">
                  <c:v>9.49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42-4C6E-83D1-C1BAD5F1098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Colonna2</c:v>
                </c:pt>
              </c:strCache>
            </c:strRef>
          </c:tx>
          <c:spPr>
            <a:gradFill flip="none" rotWithShape="1">
              <a:gsLst>
                <a:gs pos="0">
                  <a:srgbClr val="9BBB59">
                    <a:lumMod val="75000"/>
                    <a:tint val="66000"/>
                    <a:satMod val="160000"/>
                  </a:srgbClr>
                </a:gs>
                <a:gs pos="50000">
                  <a:srgbClr val="9BBB59">
                    <a:lumMod val="75000"/>
                    <a:tint val="44500"/>
                    <a:satMod val="160000"/>
                  </a:srgbClr>
                </a:gs>
                <a:gs pos="100000">
                  <a:srgbClr val="9BBB59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val>
            <c:numRef>
              <c:f>Foglio1!$C$2:$C$7</c:f>
              <c:numCache>
                <c:formatCode>#,##0</c:formatCode>
                <c:ptCount val="6"/>
                <c:pt idx="0">
                  <c:v>42.49</c:v>
                </c:pt>
                <c:pt idx="1">
                  <c:v>33.1</c:v>
                </c:pt>
                <c:pt idx="2" formatCode="0">
                  <c:v>37.9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042-4C6E-83D1-C1BAD5F1098F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Colonna5</c:v>
                </c:pt>
              </c:strCache>
            </c:strRef>
          </c:tx>
          <c:spPr>
            <a:gradFill flip="none" rotWithShape="1">
              <a:gsLst>
                <a:gs pos="0">
                  <a:srgbClr val="F79646">
                    <a:lumMod val="60000"/>
                    <a:lumOff val="40000"/>
                    <a:tint val="66000"/>
                    <a:satMod val="160000"/>
                  </a:srgbClr>
                </a:gs>
                <a:gs pos="50000">
                  <a:srgbClr val="F79646">
                    <a:lumMod val="60000"/>
                    <a:lumOff val="40000"/>
                    <a:tint val="44500"/>
                    <a:satMod val="160000"/>
                  </a:srgbClr>
                </a:gs>
                <a:gs pos="100000">
                  <a:srgbClr val="F79646">
                    <a:lumMod val="60000"/>
                    <a:lumOff val="40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val>
            <c:numRef>
              <c:f>Foglio1!$D$2:$D$7</c:f>
              <c:numCache>
                <c:formatCode>0</c:formatCode>
                <c:ptCount val="6"/>
                <c:pt idx="0">
                  <c:v>25.1</c:v>
                </c:pt>
                <c:pt idx="1">
                  <c:v>25.4</c:v>
                </c:pt>
                <c:pt idx="2">
                  <c:v>32.5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042-4C6E-83D1-C1BAD5F1098F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Colonna6</c:v>
                </c:pt>
              </c:strCache>
            </c:strRef>
          </c:tx>
          <c:spPr>
            <a:gradFill flip="none" rotWithShape="1">
              <a:gsLst>
                <a:gs pos="0">
                  <a:srgbClr val="F79646">
                    <a:lumMod val="40000"/>
                    <a:lumOff val="60000"/>
                    <a:shade val="30000"/>
                    <a:satMod val="115000"/>
                  </a:srgbClr>
                </a:gs>
                <a:gs pos="50000">
                  <a:srgbClr val="F79646">
                    <a:lumMod val="40000"/>
                    <a:lumOff val="60000"/>
                    <a:shade val="67500"/>
                    <a:satMod val="115000"/>
                  </a:srgbClr>
                </a:gs>
                <a:gs pos="100000">
                  <a:srgbClr val="F79646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val>
            <c:numRef>
              <c:f>Foglio1!$E$2:$E$7</c:f>
              <c:numCache>
                <c:formatCode>0</c:formatCode>
                <c:ptCount val="6"/>
                <c:pt idx="0">
                  <c:v>15.6</c:v>
                </c:pt>
                <c:pt idx="1">
                  <c:v>23.7</c:v>
                </c:pt>
                <c:pt idx="2">
                  <c:v>20.100000000000001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42-4C6E-83D1-C1BAD5F10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overlap val="100"/>
        <c:axId val="119307648"/>
        <c:axId val="119309440"/>
      </c:barChart>
      <c:catAx>
        <c:axId val="11930764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119309440"/>
        <c:crosses val="autoZero"/>
        <c:auto val="1"/>
        <c:lblAlgn val="ctr"/>
        <c:lblOffset val="100"/>
        <c:noMultiLvlLbl val="0"/>
      </c:catAx>
      <c:valAx>
        <c:axId val="11930944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19307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297086612979057E-2"/>
          <c:y val="2.0962858963581067E-2"/>
          <c:w val="0.90228873085511352"/>
          <c:h val="0.941924067693196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gradFill flip="none" rotWithShape="1">
              <a:gsLst>
                <a:gs pos="0">
                  <a:srgbClr val="9BBB59">
                    <a:lumMod val="60000"/>
                    <a:lumOff val="40000"/>
                    <a:shade val="30000"/>
                    <a:satMod val="115000"/>
                  </a:srgbClr>
                </a:gs>
                <a:gs pos="50000">
                  <a:srgbClr val="9BBB59">
                    <a:lumMod val="60000"/>
                    <a:lumOff val="40000"/>
                    <a:shade val="67500"/>
                    <a:satMod val="115000"/>
                  </a:srgbClr>
                </a:gs>
                <a:gs pos="100000">
                  <a:srgbClr val="9BBB59">
                    <a:lumMod val="60000"/>
                    <a:lumOff val="4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val>
            <c:numRef>
              <c:f>Foglio1!$B$2:$B$7</c:f>
              <c:numCache>
                <c:formatCode>#,##0</c:formatCode>
                <c:ptCount val="6"/>
                <c:pt idx="0">
                  <c:v>9.2000000000000011</c:v>
                </c:pt>
                <c:pt idx="1">
                  <c:v>9.1</c:v>
                </c:pt>
                <c:pt idx="2" formatCode="0">
                  <c:v>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42-4C6E-83D1-C1BAD5F1098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Colonna2</c:v>
                </c:pt>
              </c:strCache>
            </c:strRef>
          </c:tx>
          <c:spPr>
            <a:gradFill flip="none" rotWithShape="1">
              <a:gsLst>
                <a:gs pos="0">
                  <a:srgbClr val="9BBB59">
                    <a:lumMod val="75000"/>
                    <a:tint val="66000"/>
                    <a:satMod val="160000"/>
                  </a:srgbClr>
                </a:gs>
                <a:gs pos="50000">
                  <a:srgbClr val="9BBB59">
                    <a:lumMod val="75000"/>
                    <a:tint val="44500"/>
                    <a:satMod val="160000"/>
                  </a:srgbClr>
                </a:gs>
                <a:gs pos="100000">
                  <a:srgbClr val="9BBB59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val>
            <c:numRef>
              <c:f>Foglio1!$C$2:$C$7</c:f>
              <c:numCache>
                <c:formatCode>#,##0</c:formatCode>
                <c:ptCount val="6"/>
                <c:pt idx="0">
                  <c:v>25.51</c:v>
                </c:pt>
                <c:pt idx="1">
                  <c:v>31.1</c:v>
                </c:pt>
                <c:pt idx="2" formatCode="0">
                  <c:v>34.800000000000004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042-4C6E-83D1-C1BAD5F1098F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Colonna5</c:v>
                </c:pt>
              </c:strCache>
            </c:strRef>
          </c:tx>
          <c:spPr>
            <a:gradFill flip="none" rotWithShape="1">
              <a:gsLst>
                <a:gs pos="0">
                  <a:srgbClr val="F79646">
                    <a:lumMod val="60000"/>
                    <a:lumOff val="40000"/>
                    <a:tint val="66000"/>
                    <a:satMod val="160000"/>
                  </a:srgbClr>
                </a:gs>
                <a:gs pos="50000">
                  <a:srgbClr val="F79646">
                    <a:lumMod val="60000"/>
                    <a:lumOff val="40000"/>
                    <a:tint val="44500"/>
                    <a:satMod val="160000"/>
                  </a:srgbClr>
                </a:gs>
                <a:gs pos="100000">
                  <a:srgbClr val="F79646">
                    <a:lumMod val="60000"/>
                    <a:lumOff val="40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val>
            <c:numRef>
              <c:f>Foglio1!$D$2:$D$7</c:f>
              <c:numCache>
                <c:formatCode>0</c:formatCode>
                <c:ptCount val="6"/>
                <c:pt idx="0">
                  <c:v>28.3</c:v>
                </c:pt>
                <c:pt idx="1">
                  <c:v>33.800000000000004</c:v>
                </c:pt>
                <c:pt idx="2">
                  <c:v>26.3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042-4C6E-83D1-C1BAD5F1098F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Colonna6</c:v>
                </c:pt>
              </c:strCache>
            </c:strRef>
          </c:tx>
          <c:spPr>
            <a:gradFill flip="none" rotWithShape="1">
              <a:gsLst>
                <a:gs pos="0">
                  <a:srgbClr val="F79646">
                    <a:lumMod val="40000"/>
                    <a:lumOff val="60000"/>
                    <a:shade val="30000"/>
                    <a:satMod val="115000"/>
                  </a:srgbClr>
                </a:gs>
                <a:gs pos="50000">
                  <a:srgbClr val="F79646">
                    <a:lumMod val="40000"/>
                    <a:lumOff val="60000"/>
                    <a:shade val="67500"/>
                    <a:satMod val="115000"/>
                  </a:srgbClr>
                </a:gs>
                <a:gs pos="100000">
                  <a:srgbClr val="F79646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val>
            <c:numRef>
              <c:f>Foglio1!$E$2:$E$7</c:f>
              <c:numCache>
                <c:formatCode>0</c:formatCode>
                <c:ptCount val="6"/>
                <c:pt idx="0">
                  <c:v>37.200000000000003</c:v>
                </c:pt>
                <c:pt idx="1">
                  <c:v>26</c:v>
                </c:pt>
                <c:pt idx="2">
                  <c:v>26.4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42-4C6E-83D1-C1BAD5F10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overlap val="100"/>
        <c:axId val="120529280"/>
        <c:axId val="120530816"/>
      </c:barChart>
      <c:catAx>
        <c:axId val="12052928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one"/>
        <c:crossAx val="120530816"/>
        <c:crosses val="autoZero"/>
        <c:auto val="1"/>
        <c:lblAlgn val="ctr"/>
        <c:lblOffset val="100"/>
        <c:noMultiLvlLbl val="0"/>
      </c:catAx>
      <c:valAx>
        <c:axId val="12053081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20529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26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Foglio1!$A$2:$A$10</c:f>
              <c:strCache>
                <c:ptCount val="8"/>
                <c:pt idx="0">
                  <c:v>Sta facendo gran lavoro sociale</c:v>
                </c:pt>
                <c:pt idx="1">
                  <c:v>E' disponibile ad accogliere tutti</c:v>
                </c:pt>
                <c:pt idx="2">
                  <c:v>Sta cercando di riparare scandali </c:v>
                </c:pt>
                <c:pt idx="3">
                  <c:v>I sacerdoti vivono sobriamente</c:v>
                </c:pt>
                <c:pt idx="4">
                  <c:v>Alto clero vive sobriamente</c:v>
                </c:pt>
                <c:pt idx="5">
                  <c:v>Destinazioni 8 per mille note e trasparenti</c:v>
                </c:pt>
                <c:pt idx="6">
                  <c:v>Giusto sostentare clero con 8 per mille</c:v>
                </c:pt>
                <c:pt idx="7">
                  <c:v>Preferirei poter decidere progetti 8 per mille </c:v>
                </c:pt>
              </c:strCache>
            </c:strRef>
          </c:cat>
          <c:val>
            <c:numRef>
              <c:f>Foglio1!$B$2:$B$10</c:f>
              <c:numCache>
                <c:formatCode>0</c:formatCode>
                <c:ptCount val="9"/>
                <c:pt idx="0">
                  <c:v>68.31945627276788</c:v>
                </c:pt>
                <c:pt idx="1">
                  <c:v>71.383673798489795</c:v>
                </c:pt>
                <c:pt idx="2">
                  <c:v>76.412251353414348</c:v>
                </c:pt>
                <c:pt idx="3">
                  <c:v>67.838036601249385</c:v>
                </c:pt>
                <c:pt idx="4">
                  <c:v>57.758330680391538</c:v>
                </c:pt>
                <c:pt idx="5">
                  <c:v>40.522889798187073</c:v>
                </c:pt>
                <c:pt idx="6">
                  <c:v>58.659677455246829</c:v>
                </c:pt>
                <c:pt idx="7">
                  <c:v>75.259738640317394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Foglio1!$A$2:$A$10</c:f>
              <c:strCache>
                <c:ptCount val="8"/>
                <c:pt idx="0">
                  <c:v>Sta facendo gran lavoro sociale</c:v>
                </c:pt>
                <c:pt idx="1">
                  <c:v>E' disponibile ad accogliere tutti</c:v>
                </c:pt>
                <c:pt idx="2">
                  <c:v>Sta cercando di riparare scandali </c:v>
                </c:pt>
                <c:pt idx="3">
                  <c:v>I sacerdoti vivono sobriamente</c:v>
                </c:pt>
                <c:pt idx="4">
                  <c:v>Alto clero vive sobriamente</c:v>
                </c:pt>
                <c:pt idx="5">
                  <c:v>Destinazioni 8 per mille note e trasparenti</c:v>
                </c:pt>
                <c:pt idx="6">
                  <c:v>Giusto sostentare clero con 8 per mille</c:v>
                </c:pt>
                <c:pt idx="7">
                  <c:v>Preferirei poter decidere progetti 8 per mille </c:v>
                </c:pt>
              </c:strCache>
            </c:strRef>
          </c:cat>
          <c:val>
            <c:numRef>
              <c:f>Foglio1!$C$2:$C$10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"/>
        <c:overlap val="100"/>
        <c:axId val="120200576"/>
        <c:axId val="120218752"/>
      </c:barChart>
      <c:catAx>
        <c:axId val="1202005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just">
              <a:defRPr sz="1200" baseline="0">
                <a:latin typeface="Calibri"/>
                <a:cs typeface="Calibri"/>
              </a:defRPr>
            </a:pPr>
            <a:endParaRPr lang="it-IT"/>
          </a:p>
        </c:txPr>
        <c:crossAx val="120218752"/>
        <c:crosses val="autoZero"/>
        <c:auto val="1"/>
        <c:lblAlgn val="ctr"/>
        <c:lblOffset val="0"/>
        <c:noMultiLvlLbl val="0"/>
      </c:catAx>
      <c:valAx>
        <c:axId val="120218752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20200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360166716991664"/>
          <c:y val="3.4375097227117651E-2"/>
          <c:w val="0.46057954990458588"/>
          <c:h val="0.93125000000000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totali</c:v>
                </c:pt>
              </c:strCache>
            </c:strRef>
          </c:tx>
          <c:spPr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Calibri Light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Foglio1!$A$2:$A$14</c:f>
              <c:strCache>
                <c:ptCount val="10"/>
                <c:pt idx="0">
                  <c:v>Precarietà (lavoro, famiglia)</c:v>
                </c:pt>
                <c:pt idx="1">
                  <c:v> Violenza in famiglia /fra pari</c:v>
                </c:pt>
                <c:pt idx="2">
                  <c:v>Insicurezza, paura di aggressioni</c:v>
                </c:pt>
                <c:pt idx="3">
                  <c:v>Mancanza valori di orientamento</c:v>
                </c:pt>
                <c:pt idx="4">
                  <c:v>Ritmi frenetici, mancanza di tempo </c:v>
                </c:pt>
                <c:pt idx="5">
                  <c:v>Dipendenza da droga, alcol ecc</c:v>
                </c:pt>
                <c:pt idx="6">
                  <c:v>Difficoltà nell'educare i figli </c:v>
                </c:pt>
                <c:pt idx="7">
                  <c:v>Dipendenza dalla tecnologia </c:v>
                </c:pt>
                <c:pt idx="8">
                  <c:v>Solitudine</c:v>
                </c:pt>
                <c:pt idx="9">
                  <c:v>Mancanza legami con comunità</c:v>
                </c:pt>
              </c:strCache>
            </c:strRef>
          </c:cat>
          <c:val>
            <c:numRef>
              <c:f>Foglio1!$B$2:$B$14</c:f>
              <c:numCache>
                <c:formatCode>#.000</c:formatCode>
                <c:ptCount val="13"/>
                <c:pt idx="0">
                  <c:v>68.834658762236103</c:v>
                </c:pt>
                <c:pt idx="1">
                  <c:v>50.383891520267532</c:v>
                </c:pt>
                <c:pt idx="2">
                  <c:v>47.712710822663162</c:v>
                </c:pt>
                <c:pt idx="3">
                  <c:v>41.053578693541546</c:v>
                </c:pt>
                <c:pt idx="4">
                  <c:v>40.800764722839645</c:v>
                </c:pt>
                <c:pt idx="5">
                  <c:v>40.783002997976013</c:v>
                </c:pt>
                <c:pt idx="6">
                  <c:v>40.091765731609911</c:v>
                </c:pt>
                <c:pt idx="7">
                  <c:v>35.255204838450773</c:v>
                </c:pt>
                <c:pt idx="8">
                  <c:v>27.180396475512687</c:v>
                </c:pt>
                <c:pt idx="9">
                  <c:v>22.298563671815334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41-430E-AA3E-FBAAC7D6CECD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Foglio1!$A$2:$A$14</c:f>
              <c:strCache>
                <c:ptCount val="10"/>
                <c:pt idx="0">
                  <c:v>Precarietà (lavoro, famiglia)</c:v>
                </c:pt>
                <c:pt idx="1">
                  <c:v> Violenza in famiglia /fra pari</c:v>
                </c:pt>
                <c:pt idx="2">
                  <c:v>Insicurezza, paura di aggressioni</c:v>
                </c:pt>
                <c:pt idx="3">
                  <c:v>Mancanza valori di orientamento</c:v>
                </c:pt>
                <c:pt idx="4">
                  <c:v>Ritmi frenetici, mancanza di tempo </c:v>
                </c:pt>
                <c:pt idx="5">
                  <c:v>Dipendenza da droga, alcol ecc</c:v>
                </c:pt>
                <c:pt idx="6">
                  <c:v>Difficoltà nell'educare i figli </c:v>
                </c:pt>
                <c:pt idx="7">
                  <c:v>Dipendenza dalla tecnologia </c:v>
                </c:pt>
                <c:pt idx="8">
                  <c:v>Solitudine</c:v>
                </c:pt>
                <c:pt idx="9">
                  <c:v>Mancanza legami con comunità</c:v>
                </c:pt>
              </c:strCache>
            </c:strRef>
          </c:cat>
          <c:val>
            <c:numRef>
              <c:f>Foglio1!$C$2:$C$14</c:f>
              <c:numCache>
                <c:formatCode>General</c:formatCode>
                <c:ptCount val="1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41-430E-AA3E-FBAAC7D6CE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"/>
        <c:overlap val="99"/>
        <c:axId val="114708480"/>
        <c:axId val="114710016"/>
      </c:barChart>
      <c:catAx>
        <c:axId val="1147084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just">
              <a:defRPr sz="1300" baseline="0">
                <a:latin typeface="Calibri" pitchFamily="34" charset="0"/>
              </a:defRPr>
            </a:pPr>
            <a:endParaRPr lang="it-IT"/>
          </a:p>
        </c:txPr>
        <c:crossAx val="114710016"/>
        <c:crosses val="autoZero"/>
        <c:auto val="1"/>
        <c:lblAlgn val="ctr"/>
        <c:lblOffset val="0"/>
        <c:tickLblSkip val="1"/>
        <c:noMultiLvlLbl val="0"/>
      </c:catAx>
      <c:valAx>
        <c:axId val="114710016"/>
        <c:scaling>
          <c:orientation val="minMax"/>
          <c:max val="100"/>
          <c:min val="0"/>
        </c:scaling>
        <c:delete val="0"/>
        <c:axPos val="t"/>
        <c:numFmt formatCode="#.000" sourceLinked="1"/>
        <c:majorTickMark val="none"/>
        <c:minorTickMark val="none"/>
        <c:tickLblPos val="none"/>
        <c:spPr>
          <a:ln>
            <a:noFill/>
          </a:ln>
        </c:spPr>
        <c:crossAx val="114708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53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Foglio1!$A$2:$A$10</c:f>
              <c:numCache>
                <c:formatCode>General</c:formatCode>
                <c:ptCount val="9"/>
              </c:numCache>
            </c:numRef>
          </c:cat>
          <c:val>
            <c:numRef>
              <c:f>Foglio1!$B$2:$B$10</c:f>
              <c:numCache>
                <c:formatCode>0</c:formatCode>
                <c:ptCount val="9"/>
                <c:pt idx="0">
                  <c:v>73.373465845369751</c:v>
                </c:pt>
                <c:pt idx="1">
                  <c:v>58.328016973830053</c:v>
                </c:pt>
                <c:pt idx="2">
                  <c:v>63.716865497763123</c:v>
                </c:pt>
                <c:pt idx="3">
                  <c:v>55.531095318698803</c:v>
                </c:pt>
                <c:pt idx="4">
                  <c:v>51.898324241733711</c:v>
                </c:pt>
                <c:pt idx="5">
                  <c:v>40.154747176405792</c:v>
                </c:pt>
                <c:pt idx="6">
                  <c:v>54.627084074077445</c:v>
                </c:pt>
                <c:pt idx="7">
                  <c:v>60.243974198310376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Foglio1!$A$2:$A$10</c:f>
              <c:numCache>
                <c:formatCode>General</c:formatCode>
                <c:ptCount val="9"/>
              </c:numCache>
            </c:numRef>
          </c:cat>
          <c:val>
            <c:numRef>
              <c:f>Foglio1!$C$2:$C$10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20674944"/>
        <c:axId val="120676736"/>
      </c:barChart>
      <c:catAx>
        <c:axId val="1206749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20676736"/>
        <c:crosses val="autoZero"/>
        <c:auto val="1"/>
        <c:lblAlgn val="ctr"/>
        <c:lblOffset val="100"/>
        <c:noMultiLvlLbl val="0"/>
      </c:catAx>
      <c:valAx>
        <c:axId val="120676736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20674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76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Foglio1!$A$2:$A$10</c:f>
              <c:numCache>
                <c:formatCode>General</c:formatCode>
                <c:ptCount val="9"/>
              </c:numCache>
            </c:numRef>
          </c:cat>
          <c:val>
            <c:numRef>
              <c:f>Foglio1!$B$2:$B$10</c:f>
              <c:numCache>
                <c:formatCode>0</c:formatCode>
                <c:ptCount val="9"/>
                <c:pt idx="0">
                  <c:v>59.628157140368678</c:v>
                </c:pt>
                <c:pt idx="1">
                  <c:v>48.221663267149424</c:v>
                </c:pt>
                <c:pt idx="2">
                  <c:v>53.439386095417092</c:v>
                </c:pt>
                <c:pt idx="3">
                  <c:v>46.765491533215695</c:v>
                </c:pt>
                <c:pt idx="4">
                  <c:v>43.546794983364784</c:v>
                </c:pt>
                <c:pt idx="5">
                  <c:v>31.541582682058941</c:v>
                </c:pt>
                <c:pt idx="6">
                  <c:v>30.545857159773952</c:v>
                </c:pt>
                <c:pt idx="7">
                  <c:v>34.805834198814452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Foglio1!$A$2:$A$10</c:f>
              <c:numCache>
                <c:formatCode>General</c:formatCode>
                <c:ptCount val="9"/>
              </c:numCache>
            </c:numRef>
          </c:cat>
          <c:val>
            <c:numRef>
              <c:f>Foglio1!$C$2:$C$10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20731520"/>
        <c:axId val="120733056"/>
      </c:barChart>
      <c:catAx>
        <c:axId val="1207315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20733056"/>
        <c:crosses val="autoZero"/>
        <c:auto val="1"/>
        <c:lblAlgn val="ctr"/>
        <c:lblOffset val="100"/>
        <c:noMultiLvlLbl val="0"/>
      </c:catAx>
      <c:valAx>
        <c:axId val="120733056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20731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92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Foglio1!$A$2:$A$10</c:f>
              <c:numCache>
                <c:formatCode>General</c:formatCode>
                <c:ptCount val="9"/>
              </c:numCache>
            </c:numRef>
          </c:cat>
          <c:val>
            <c:numRef>
              <c:f>Foglio1!$B$2:$B$10</c:f>
              <c:numCache>
                <c:formatCode>0</c:formatCode>
                <c:ptCount val="9"/>
                <c:pt idx="0">
                  <c:v>49.24012571055448</c:v>
                </c:pt>
                <c:pt idx="1">
                  <c:v>28.083180518359427</c:v>
                </c:pt>
                <c:pt idx="2">
                  <c:v>42.488131781618463</c:v>
                </c:pt>
                <c:pt idx="3">
                  <c:v>26.786488045219887</c:v>
                </c:pt>
                <c:pt idx="4">
                  <c:v>36.308198935172769</c:v>
                </c:pt>
                <c:pt idx="5">
                  <c:v>25.743933722327487</c:v>
                </c:pt>
                <c:pt idx="6">
                  <c:v>20.633313538082128</c:v>
                </c:pt>
                <c:pt idx="7">
                  <c:v>23.418644972371684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Foglio1!$A$2:$A$10</c:f>
              <c:numCache>
                <c:formatCode>General</c:formatCode>
                <c:ptCount val="9"/>
              </c:numCache>
            </c:numRef>
          </c:cat>
          <c:val>
            <c:numRef>
              <c:f>Foglio1!$C$2:$C$10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20865920"/>
        <c:axId val="120867456"/>
      </c:barChart>
      <c:catAx>
        <c:axId val="1208659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20867456"/>
        <c:crosses val="autoZero"/>
        <c:auto val="1"/>
        <c:lblAlgn val="ctr"/>
        <c:lblOffset val="100"/>
        <c:noMultiLvlLbl val="0"/>
      </c:catAx>
      <c:valAx>
        <c:axId val="120867456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20865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3478015211105427E-2"/>
          <c:y val="2.715553711551506E-2"/>
          <c:w val="0.91897315523988365"/>
          <c:h val="0.9261767810762801"/>
        </c:manualLayout>
      </c:layout>
      <c:barChart>
        <c:barDir val="col"/>
        <c:grouping val="percentStacked"/>
        <c:varyColors val="0"/>
        <c:ser>
          <c:idx val="0"/>
          <c:order val="0"/>
          <c:spPr>
            <a:gradFill flip="none" rotWithShape="1">
              <a:gsLst>
                <a:gs pos="0">
                  <a:srgbClr val="9BBB59">
                    <a:lumMod val="60000"/>
                    <a:lumOff val="40000"/>
                    <a:shade val="30000"/>
                    <a:satMod val="115000"/>
                  </a:srgbClr>
                </a:gs>
                <a:gs pos="50000">
                  <a:srgbClr val="9BBB59">
                    <a:lumMod val="60000"/>
                    <a:lumOff val="40000"/>
                    <a:shade val="67500"/>
                    <a:satMod val="115000"/>
                  </a:srgbClr>
                </a:gs>
                <a:gs pos="100000">
                  <a:srgbClr val="9BBB59">
                    <a:lumMod val="60000"/>
                    <a:lumOff val="40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 b="0">
                    <a:latin typeface="+mn-lt"/>
                    <a:cs typeface="Arial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Foglio1!$A$1:$C$1</c:f>
              <c:strCache>
                <c:ptCount val="3"/>
                <c:pt idx="0">
                  <c:v>Colonna4</c:v>
                </c:pt>
                <c:pt idx="1">
                  <c:v>Colonna5</c:v>
                </c:pt>
                <c:pt idx="2">
                  <c:v>Colonna6</c:v>
                </c:pt>
              </c:strCache>
            </c:strRef>
          </c:cat>
          <c:val>
            <c:numRef>
              <c:f>Foglio1!$A$2:$C$2</c:f>
              <c:numCache>
                <c:formatCode>0</c:formatCode>
                <c:ptCount val="3"/>
                <c:pt idx="0">
                  <c:v>58.9</c:v>
                </c:pt>
                <c:pt idx="1">
                  <c:v>57.9</c:v>
                </c:pt>
                <c:pt idx="2">
                  <c:v>52</c:v>
                </c:pt>
              </c:numCache>
            </c:numRef>
          </c:val>
        </c:ser>
        <c:ser>
          <c:idx val="1"/>
          <c:order val="1"/>
          <c:spPr>
            <a:gradFill flip="none" rotWithShape="1">
              <a:gsLst>
                <a:gs pos="0">
                  <a:srgbClr val="9BBB59">
                    <a:lumMod val="75000"/>
                    <a:tint val="66000"/>
                    <a:satMod val="160000"/>
                  </a:srgbClr>
                </a:gs>
                <a:gs pos="50000">
                  <a:srgbClr val="9BBB59">
                    <a:lumMod val="75000"/>
                    <a:tint val="44500"/>
                    <a:satMod val="160000"/>
                  </a:srgbClr>
                </a:gs>
                <a:gs pos="100000">
                  <a:srgbClr val="9BBB59">
                    <a:lumMod val="75000"/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 b="0">
                    <a:latin typeface="+mn-lt"/>
                    <a:cs typeface="Arial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Foglio1!$A$1:$C$1</c:f>
              <c:strCache>
                <c:ptCount val="3"/>
                <c:pt idx="0">
                  <c:v>Colonna4</c:v>
                </c:pt>
                <c:pt idx="1">
                  <c:v>Colonna5</c:v>
                </c:pt>
                <c:pt idx="2">
                  <c:v>Colonna6</c:v>
                </c:pt>
              </c:strCache>
            </c:strRef>
          </c:cat>
          <c:val>
            <c:numRef>
              <c:f>Foglio1!$A$3:$C$3</c:f>
              <c:numCache>
                <c:formatCode>0</c:formatCode>
                <c:ptCount val="3"/>
                <c:pt idx="0">
                  <c:v>25.5</c:v>
                </c:pt>
                <c:pt idx="1">
                  <c:v>25.2</c:v>
                </c:pt>
                <c:pt idx="2">
                  <c:v>29.2</c:v>
                </c:pt>
              </c:numCache>
            </c:numRef>
          </c:val>
        </c:ser>
        <c:ser>
          <c:idx val="2"/>
          <c:order val="2"/>
          <c:spPr>
            <a:gradFill flip="none" rotWithShape="1">
              <a:gsLst>
                <a:gs pos="0">
                  <a:srgbClr val="C0504D">
                    <a:lumMod val="75000"/>
                    <a:tint val="66000"/>
                    <a:satMod val="160000"/>
                  </a:srgbClr>
                </a:gs>
                <a:gs pos="50000">
                  <a:srgbClr val="C0504D">
                    <a:lumMod val="75000"/>
                    <a:tint val="44500"/>
                    <a:satMod val="160000"/>
                  </a:srgbClr>
                </a:gs>
                <a:gs pos="100000">
                  <a:srgbClr val="C0504D">
                    <a:lumMod val="75000"/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400" b="0">
                    <a:latin typeface="+mn-lt"/>
                    <a:cs typeface="Arial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Foglio1!$A$1:$C$1</c:f>
              <c:strCache>
                <c:ptCount val="3"/>
                <c:pt idx="0">
                  <c:v>Colonna4</c:v>
                </c:pt>
                <c:pt idx="1">
                  <c:v>Colonna5</c:v>
                </c:pt>
                <c:pt idx="2">
                  <c:v>Colonna6</c:v>
                </c:pt>
              </c:strCache>
            </c:strRef>
          </c:cat>
          <c:val>
            <c:numRef>
              <c:f>Foglio1!$A$4:$C$4</c:f>
              <c:numCache>
                <c:formatCode>0</c:formatCode>
                <c:ptCount val="3"/>
                <c:pt idx="0">
                  <c:v>15.49</c:v>
                </c:pt>
                <c:pt idx="1">
                  <c:v>16.899999999999999</c:v>
                </c:pt>
                <c:pt idx="2">
                  <c:v>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2"/>
        <c:overlap val="100"/>
        <c:axId val="120285440"/>
        <c:axId val="120295424"/>
      </c:barChart>
      <c:catAx>
        <c:axId val="120285440"/>
        <c:scaling>
          <c:orientation val="minMax"/>
        </c:scaling>
        <c:delete val="1"/>
        <c:axPos val="t"/>
        <c:majorTickMark val="out"/>
        <c:minorTickMark val="none"/>
        <c:tickLblPos val="none"/>
        <c:crossAx val="120295424"/>
        <c:crosses val="autoZero"/>
        <c:auto val="1"/>
        <c:lblAlgn val="ctr"/>
        <c:lblOffset val="100"/>
        <c:noMultiLvlLbl val="0"/>
      </c:catAx>
      <c:valAx>
        <c:axId val="120295424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one"/>
        <c:crossAx val="120285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360166716991664"/>
          <c:y val="3.4375097227117651E-2"/>
          <c:w val="0.46057954990458588"/>
          <c:h val="0.93125000000000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totali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Foglio1!$A$2:$A$9</c:f>
              <c:strCache>
                <c:ptCount val="6"/>
                <c:pt idx="0">
                  <c:v>Associazioni di volontariato</c:v>
                </c:pt>
                <c:pt idx="1">
                  <c:v>Chiesa Cattolica/Parrocchie</c:v>
                </c:pt>
                <c:pt idx="2">
                  <c:v>Gruppi informali che si aiutano (i vicini, altri genitori..)</c:v>
                </c:pt>
                <c:pt idx="3">
                  <c:v>Partiti politici / Sindacati/ Movimenti politici</c:v>
                </c:pt>
                <c:pt idx="4">
                  <c:v>Altri</c:v>
                </c:pt>
                <c:pt idx="5">
                  <c:v>Nessuno</c:v>
                </c:pt>
              </c:strCache>
            </c:strRef>
          </c:cat>
          <c:val>
            <c:numRef>
              <c:f>Foglio1!$B$2:$B$9</c:f>
              <c:numCache>
                <c:formatCode>0</c:formatCode>
                <c:ptCount val="8"/>
                <c:pt idx="0">
                  <c:v>58.7</c:v>
                </c:pt>
                <c:pt idx="1">
                  <c:v>49.3</c:v>
                </c:pt>
                <c:pt idx="2">
                  <c:v>36.300000000000004</c:v>
                </c:pt>
                <c:pt idx="3">
                  <c:v>4</c:v>
                </c:pt>
                <c:pt idx="4">
                  <c:v>1.3</c:v>
                </c:pt>
                <c:pt idx="5">
                  <c:v>18.3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41-430E-AA3E-FBAAC7D6CECD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Foglio1!$A$2:$A$9</c:f>
              <c:strCache>
                <c:ptCount val="6"/>
                <c:pt idx="0">
                  <c:v>Associazioni di volontariato</c:v>
                </c:pt>
                <c:pt idx="1">
                  <c:v>Chiesa Cattolica/Parrocchie</c:v>
                </c:pt>
                <c:pt idx="2">
                  <c:v>Gruppi informali che si aiutano (i vicini, altri genitori..)</c:v>
                </c:pt>
                <c:pt idx="3">
                  <c:v>Partiti politici / Sindacati/ Movimenti politici</c:v>
                </c:pt>
                <c:pt idx="4">
                  <c:v>Altri</c:v>
                </c:pt>
                <c:pt idx="5">
                  <c:v>Nessuno</c:v>
                </c:pt>
              </c:strCache>
            </c:strRef>
          </c:cat>
          <c:val>
            <c:numRef>
              <c:f>Foglio1!$C$2:$C$9</c:f>
              <c:numCache>
                <c:formatCode>General</c:formatCode>
                <c:ptCount val="8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41-430E-AA3E-FBAAC7D6CE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"/>
        <c:overlap val="99"/>
        <c:axId val="117310592"/>
        <c:axId val="117312128"/>
      </c:barChart>
      <c:catAx>
        <c:axId val="1173105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just">
              <a:defRPr sz="1300" baseline="0">
                <a:latin typeface="Calibri" pitchFamily="34" charset="0"/>
              </a:defRPr>
            </a:pPr>
            <a:endParaRPr lang="it-IT"/>
          </a:p>
        </c:txPr>
        <c:crossAx val="117312128"/>
        <c:crosses val="autoZero"/>
        <c:auto val="1"/>
        <c:lblAlgn val="ctr"/>
        <c:lblOffset val="0"/>
        <c:tickLblSkip val="1"/>
        <c:noMultiLvlLbl val="0"/>
      </c:catAx>
      <c:valAx>
        <c:axId val="117312128"/>
        <c:scaling>
          <c:orientation val="minMax"/>
          <c:max val="100"/>
          <c:min val="0"/>
        </c:scaling>
        <c:delete val="0"/>
        <c:axPos val="t"/>
        <c:numFmt formatCode="0" sourceLinked="1"/>
        <c:majorTickMark val="none"/>
        <c:minorTickMark val="none"/>
        <c:tickLblPos val="none"/>
        <c:spPr>
          <a:ln>
            <a:noFill/>
          </a:ln>
        </c:spPr>
        <c:crossAx val="117310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192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1"/>
                <c:pt idx="0">
                  <c:v>Colloquio interiore con Dio</c:v>
                </c:pt>
              </c:strCache>
            </c:strRef>
          </c:cat>
          <c:val>
            <c:numRef>
              <c:f>Foglio1!$B$2:$B$11</c:f>
              <c:numCache>
                <c:formatCode>General</c:formatCode>
                <c:ptCount val="10"/>
                <c:pt idx="0" formatCode="0">
                  <c:v>69.129570487852789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1"/>
                <c:pt idx="0">
                  <c:v>Colloquio interiore con Dio</c:v>
                </c:pt>
              </c:strCache>
            </c:strRef>
          </c:cat>
          <c:val>
            <c:numRef>
              <c:f>Foglio1!$C$2:$C$11</c:f>
              <c:numCache>
                <c:formatCode>General</c:formatCode>
                <c:ptCount val="10"/>
                <c:pt idx="0" formatCode="0">
                  <c:v>32.717459028078231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17739904"/>
        <c:axId val="117741440"/>
      </c:barChart>
      <c:catAx>
        <c:axId val="1177399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17741440"/>
        <c:crosses val="autoZero"/>
        <c:auto val="1"/>
        <c:lblAlgn val="ctr"/>
        <c:lblOffset val="100"/>
        <c:noMultiLvlLbl val="0"/>
      </c:catAx>
      <c:valAx>
        <c:axId val="117741440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one"/>
        <c:crossAx val="11773990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15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2"/>
                <c:pt idx="0">
                  <c:v>Colloquio interiore con Dio</c:v>
                </c:pt>
                <c:pt idx="1">
                  <c:v>Sforzarsi di applicare i valori cristiani nella vita quotidiana</c:v>
                </c:pt>
              </c:strCache>
            </c:strRef>
          </c:cat>
          <c:val>
            <c:numRef>
              <c:f>Foglio1!$B$2:$B$11</c:f>
              <c:numCache>
                <c:formatCode>0</c:formatCode>
                <c:ptCount val="10"/>
                <c:pt idx="0">
                  <c:v>69.129570487852789</c:v>
                </c:pt>
                <c:pt idx="1">
                  <c:v>66.606660588718867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2"/>
                <c:pt idx="0">
                  <c:v>Colloquio interiore con Dio</c:v>
                </c:pt>
                <c:pt idx="1">
                  <c:v>Sforzarsi di applicare i valori cristiani nella vita quotidiana</c:v>
                </c:pt>
              </c:strCache>
            </c:strRef>
          </c:cat>
          <c:val>
            <c:numRef>
              <c:f>Foglio1!$C$2:$C$11</c:f>
              <c:numCache>
                <c:formatCode>0</c:formatCode>
                <c:ptCount val="10"/>
                <c:pt idx="0">
                  <c:v>32.717459028078231</c:v>
                </c:pt>
                <c:pt idx="1">
                  <c:v>28.968413038279309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32481408"/>
        <c:axId val="132482944"/>
      </c:barChart>
      <c:catAx>
        <c:axId val="1324814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just"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32482944"/>
        <c:crosses val="autoZero"/>
        <c:auto val="1"/>
        <c:lblAlgn val="ctr"/>
        <c:lblOffset val="100"/>
        <c:noMultiLvlLbl val="0"/>
      </c:catAx>
      <c:valAx>
        <c:axId val="132482944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32481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26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3"/>
                <c:pt idx="0">
                  <c:v>Colloquio interiore con Dio</c:v>
                </c:pt>
                <c:pt idx="1">
                  <c:v>Applicare valori cristiani</c:v>
                </c:pt>
                <c:pt idx="2">
                  <c:v>Donare alle persone bisognose </c:v>
                </c:pt>
              </c:strCache>
            </c:strRef>
          </c:cat>
          <c:val>
            <c:numRef>
              <c:f>Foglio1!$B$2:$B$11</c:f>
              <c:numCache>
                <c:formatCode>0</c:formatCode>
                <c:ptCount val="10"/>
                <c:pt idx="0">
                  <c:v>69.129570487852789</c:v>
                </c:pt>
                <c:pt idx="1">
                  <c:v>66.606660588718867</c:v>
                </c:pt>
                <c:pt idx="2">
                  <c:v>59.121678747537842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3"/>
                <c:pt idx="0">
                  <c:v>Colloquio interiore con Dio</c:v>
                </c:pt>
                <c:pt idx="1">
                  <c:v>Applicare valori cristiani</c:v>
                </c:pt>
                <c:pt idx="2">
                  <c:v>Donare alle persone bisognose </c:v>
                </c:pt>
              </c:strCache>
            </c:strRef>
          </c:cat>
          <c:val>
            <c:numRef>
              <c:f>Foglio1!$C$2:$C$11</c:f>
              <c:numCache>
                <c:formatCode>0</c:formatCode>
                <c:ptCount val="10"/>
                <c:pt idx="0">
                  <c:v>32.717459028078231</c:v>
                </c:pt>
                <c:pt idx="1">
                  <c:v>28.968413038279309</c:v>
                </c:pt>
                <c:pt idx="2">
                  <c:v>21.262759078969889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32347392"/>
        <c:axId val="132348928"/>
      </c:barChart>
      <c:catAx>
        <c:axId val="1323473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just"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32348928"/>
        <c:crosses val="autoZero"/>
        <c:auto val="1"/>
        <c:lblAlgn val="ctr"/>
        <c:lblOffset val="100"/>
        <c:noMultiLvlLbl val="0"/>
      </c:catAx>
      <c:valAx>
        <c:axId val="132348928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32347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37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4"/>
                <c:pt idx="0">
                  <c:v>Colloquio interiore con Dio</c:v>
                </c:pt>
                <c:pt idx="1">
                  <c:v>Applicare valori cristiani</c:v>
                </c:pt>
                <c:pt idx="2">
                  <c:v>Donare alle persone bisognose </c:v>
                </c:pt>
                <c:pt idx="3">
                  <c:v>Scandire la vita con i Sacramenti  </c:v>
                </c:pt>
              </c:strCache>
            </c:strRef>
          </c:cat>
          <c:val>
            <c:numRef>
              <c:f>Foglio1!$B$2:$B$11</c:f>
              <c:numCache>
                <c:formatCode>0</c:formatCode>
                <c:ptCount val="10"/>
                <c:pt idx="0">
                  <c:v>69.129570487852789</c:v>
                </c:pt>
                <c:pt idx="1">
                  <c:v>66.606660588718867</c:v>
                </c:pt>
                <c:pt idx="2">
                  <c:v>59.121678747537842</c:v>
                </c:pt>
                <c:pt idx="3">
                  <c:v>58.423961230299703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4"/>
                <c:pt idx="0">
                  <c:v>Colloquio interiore con Dio</c:v>
                </c:pt>
                <c:pt idx="1">
                  <c:v>Applicare valori cristiani</c:v>
                </c:pt>
                <c:pt idx="2">
                  <c:v>Donare alle persone bisognose </c:v>
                </c:pt>
                <c:pt idx="3">
                  <c:v>Scandire la vita con i Sacramenti  </c:v>
                </c:pt>
              </c:strCache>
            </c:strRef>
          </c:cat>
          <c:val>
            <c:numRef>
              <c:f>Foglio1!$C$2:$C$11</c:f>
              <c:numCache>
                <c:formatCode>0</c:formatCode>
                <c:ptCount val="10"/>
                <c:pt idx="0">
                  <c:v>32.717459028078231</c:v>
                </c:pt>
                <c:pt idx="1">
                  <c:v>28.968413038279309</c:v>
                </c:pt>
                <c:pt idx="2">
                  <c:v>21.262759078969889</c:v>
                </c:pt>
                <c:pt idx="3">
                  <c:v>22.415865104582814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12573056"/>
        <c:axId val="112574848"/>
      </c:barChart>
      <c:catAx>
        <c:axId val="11257305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just"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12574848"/>
        <c:crosses val="autoZero"/>
        <c:auto val="1"/>
        <c:lblAlgn val="ctr"/>
        <c:lblOffset val="100"/>
        <c:noMultiLvlLbl val="0"/>
      </c:catAx>
      <c:valAx>
        <c:axId val="112574848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12573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42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5"/>
                <c:pt idx="0">
                  <c:v>Colloquio interiore con Dio</c:v>
                </c:pt>
                <c:pt idx="1">
                  <c:v>Applicare valori cristiani</c:v>
                </c:pt>
                <c:pt idx="2">
                  <c:v>Donare alle persone bisognose </c:v>
                </c:pt>
                <c:pt idx="3">
                  <c:v>Scandire la vita con i Sacramenti  </c:v>
                </c:pt>
                <c:pt idx="4">
                  <c:v>Frequentare la Messa, riti religiosi</c:v>
                </c:pt>
              </c:strCache>
            </c:strRef>
          </c:cat>
          <c:val>
            <c:numRef>
              <c:f>Foglio1!$B$2:$B$11</c:f>
              <c:numCache>
                <c:formatCode>0</c:formatCode>
                <c:ptCount val="10"/>
                <c:pt idx="0">
                  <c:v>69.129570487852789</c:v>
                </c:pt>
                <c:pt idx="1">
                  <c:v>66.606660588718867</c:v>
                </c:pt>
                <c:pt idx="2">
                  <c:v>59.121678747537842</c:v>
                </c:pt>
                <c:pt idx="3">
                  <c:v>58.423961230299703</c:v>
                </c:pt>
                <c:pt idx="4">
                  <c:v>40.262920763761208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5"/>
                <c:pt idx="0">
                  <c:v>Colloquio interiore con Dio</c:v>
                </c:pt>
                <c:pt idx="1">
                  <c:v>Applicare valori cristiani</c:v>
                </c:pt>
                <c:pt idx="2">
                  <c:v>Donare alle persone bisognose </c:v>
                </c:pt>
                <c:pt idx="3">
                  <c:v>Scandire la vita con i Sacramenti  </c:v>
                </c:pt>
                <c:pt idx="4">
                  <c:v>Frequentare la Messa, riti religiosi</c:v>
                </c:pt>
              </c:strCache>
            </c:strRef>
          </c:cat>
          <c:val>
            <c:numRef>
              <c:f>Foglio1!$C$2:$C$11</c:f>
              <c:numCache>
                <c:formatCode>0</c:formatCode>
                <c:ptCount val="10"/>
                <c:pt idx="0">
                  <c:v>32.717459028078231</c:v>
                </c:pt>
                <c:pt idx="1">
                  <c:v>28.968413038279309</c:v>
                </c:pt>
                <c:pt idx="2">
                  <c:v>21.262759078969889</c:v>
                </c:pt>
                <c:pt idx="3">
                  <c:v>22.415865104582814</c:v>
                </c:pt>
                <c:pt idx="4">
                  <c:v>15.7100540410481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17786880"/>
        <c:axId val="125386752"/>
      </c:barChart>
      <c:catAx>
        <c:axId val="1177868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just"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25386752"/>
        <c:crosses val="autoZero"/>
        <c:auto val="1"/>
        <c:lblAlgn val="ctr"/>
        <c:lblOffset val="100"/>
        <c:noMultiLvlLbl val="0"/>
      </c:catAx>
      <c:valAx>
        <c:axId val="125386752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17786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96188638973248"/>
          <c:y val="5.1592806904494054E-2"/>
          <c:w val="0.47028171112300682"/>
          <c:h val="0.92412942314736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Molto +Abbastanza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  <a:tint val="66000"/>
                    <a:satMod val="160000"/>
                  </a:srgbClr>
                </a:gs>
                <a:gs pos="50000">
                  <a:srgbClr val="1F497D">
                    <a:lumMod val="75000"/>
                    <a:tint val="44500"/>
                    <a:satMod val="160000"/>
                  </a:srgbClr>
                </a:gs>
                <a:gs pos="100000">
                  <a:srgbClr val="1F497D">
                    <a:lumMod val="75000"/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6"/>
                <c:pt idx="0">
                  <c:v>Colloquio interiore con Dio</c:v>
                </c:pt>
                <c:pt idx="1">
                  <c:v>Applicare valori cristiani</c:v>
                </c:pt>
                <c:pt idx="2">
                  <c:v>Donare alle persone bisognose </c:v>
                </c:pt>
                <c:pt idx="3">
                  <c:v>Scandire la vita con i Sacramenti  </c:v>
                </c:pt>
                <c:pt idx="4">
                  <c:v>Frequentare la Messa, riti religiosi</c:v>
                </c:pt>
                <c:pt idx="5">
                  <c:v>Percorso di rinnovamento vita </c:v>
                </c:pt>
              </c:strCache>
            </c:strRef>
          </c:cat>
          <c:val>
            <c:numRef>
              <c:f>Foglio1!$B$2:$B$11</c:f>
              <c:numCache>
                <c:formatCode>0</c:formatCode>
                <c:ptCount val="10"/>
                <c:pt idx="0">
                  <c:v>69.129570487852789</c:v>
                </c:pt>
                <c:pt idx="1">
                  <c:v>66.606660588718867</c:v>
                </c:pt>
                <c:pt idx="2">
                  <c:v>59.121678747537842</c:v>
                </c:pt>
                <c:pt idx="3">
                  <c:v>58.423961230299703</c:v>
                </c:pt>
                <c:pt idx="4">
                  <c:v>40.262920763761208</c:v>
                </c:pt>
                <c:pt idx="5">
                  <c:v>38.728806571919812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A2-4810-A1CF-D99646BED9C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Molto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shade val="30000"/>
                    <a:satMod val="115000"/>
                  </a:srgbClr>
                </a:gs>
                <a:gs pos="50000">
                  <a:srgbClr val="1F497D">
                    <a:shade val="67500"/>
                    <a:satMod val="115000"/>
                  </a:srgbClr>
                </a:gs>
                <a:gs pos="100000">
                  <a:srgbClr val="1F497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solidFill>
                      <a:schemeClr val="bg1"/>
                    </a:solidFill>
                    <a:latin typeface="Calibri"/>
                    <a:cs typeface="Calibri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6"/>
                <c:pt idx="0">
                  <c:v>Colloquio interiore con Dio</c:v>
                </c:pt>
                <c:pt idx="1">
                  <c:v>Applicare valori cristiani</c:v>
                </c:pt>
                <c:pt idx="2">
                  <c:v>Donare alle persone bisognose </c:v>
                </c:pt>
                <c:pt idx="3">
                  <c:v>Scandire la vita con i Sacramenti  </c:v>
                </c:pt>
                <c:pt idx="4">
                  <c:v>Frequentare la Messa, riti religiosi</c:v>
                </c:pt>
                <c:pt idx="5">
                  <c:v>Percorso di rinnovamento vita </c:v>
                </c:pt>
              </c:strCache>
            </c:strRef>
          </c:cat>
          <c:val>
            <c:numRef>
              <c:f>Foglio1!$C$2:$C$11</c:f>
              <c:numCache>
                <c:formatCode>0</c:formatCode>
                <c:ptCount val="10"/>
                <c:pt idx="0">
                  <c:v>32.717459028078231</c:v>
                </c:pt>
                <c:pt idx="1">
                  <c:v>28.968413038279309</c:v>
                </c:pt>
                <c:pt idx="2">
                  <c:v>21.262759078969889</c:v>
                </c:pt>
                <c:pt idx="3">
                  <c:v>22.415865104582814</c:v>
                </c:pt>
                <c:pt idx="4">
                  <c:v>15.7100540410481</c:v>
                </c:pt>
                <c:pt idx="5">
                  <c:v>12.70075504798219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A2-4810-A1CF-D99646BED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118387840"/>
        <c:axId val="118389376"/>
      </c:barChart>
      <c:catAx>
        <c:axId val="1183878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just">
              <a:defRPr sz="1300" baseline="0">
                <a:latin typeface="Calibri"/>
                <a:cs typeface="Calibri"/>
              </a:defRPr>
            </a:pPr>
            <a:endParaRPr lang="it-IT"/>
          </a:p>
        </c:txPr>
        <c:crossAx val="118389376"/>
        <c:crosses val="autoZero"/>
        <c:auto val="1"/>
        <c:lblAlgn val="ctr"/>
        <c:lblOffset val="100"/>
        <c:noMultiLvlLbl val="0"/>
      </c:catAx>
      <c:valAx>
        <c:axId val="118389376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118387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480D40-8753-4E22-9C2D-8A44AE40895A}" type="doc">
      <dgm:prSet loTypeId="urn:microsoft.com/office/officeart/2005/8/layout/chevron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6DAADD7F-247D-445A-9F9F-B365CC4F0F8E}">
      <dgm:prSet phldrT="[Testo]" custT="1"/>
      <dgm:spPr/>
      <dgm:t>
        <a:bodyPr/>
        <a:lstStyle/>
        <a:p>
          <a:r>
            <a:rPr lang="it-IT" sz="1200" dirty="0" smtClean="0"/>
            <a:t>I bisogni</a:t>
          </a:r>
          <a:endParaRPr lang="it-IT" sz="1200" dirty="0"/>
        </a:p>
      </dgm:t>
    </dgm:pt>
    <dgm:pt modelId="{25F215F6-6DE9-401C-B88C-86B75AA61C73}" type="parTrans" cxnId="{461DD1B3-C3E1-4F85-BA25-4ECE6131F87F}">
      <dgm:prSet/>
      <dgm:spPr/>
      <dgm:t>
        <a:bodyPr/>
        <a:lstStyle/>
        <a:p>
          <a:endParaRPr lang="it-IT" sz="1800"/>
        </a:p>
      </dgm:t>
    </dgm:pt>
    <dgm:pt modelId="{9E326B37-FD09-45C9-AAB1-8285551E0D13}" type="sibTrans" cxnId="{461DD1B3-C3E1-4F85-BA25-4ECE6131F87F}">
      <dgm:prSet/>
      <dgm:spPr/>
      <dgm:t>
        <a:bodyPr/>
        <a:lstStyle/>
        <a:p>
          <a:endParaRPr lang="it-IT" sz="1800"/>
        </a:p>
      </dgm:t>
    </dgm:pt>
    <dgm:pt modelId="{406CFB5F-A4E7-4B80-9C30-24E540CA3A87}">
      <dgm:prSet phldrT="[Testo]" custT="1"/>
      <dgm:spPr/>
      <dgm:t>
        <a:bodyPr/>
        <a:lstStyle/>
        <a:p>
          <a:r>
            <a:rPr lang="it-IT" sz="1800" dirty="0" smtClean="0"/>
            <a:t>I bisogni del nostro tempo</a:t>
          </a:r>
          <a:endParaRPr lang="it-IT" sz="1800" dirty="0"/>
        </a:p>
      </dgm:t>
    </dgm:pt>
    <dgm:pt modelId="{CE182C42-62DA-45A1-9A6F-8B96A0A3A24E}" type="parTrans" cxnId="{F5AED90B-1081-447C-8DA0-DAF85A864086}">
      <dgm:prSet/>
      <dgm:spPr/>
      <dgm:t>
        <a:bodyPr/>
        <a:lstStyle/>
        <a:p>
          <a:endParaRPr lang="it-IT" sz="1800"/>
        </a:p>
      </dgm:t>
    </dgm:pt>
    <dgm:pt modelId="{425984F0-B185-4110-9F90-09A8481D40DC}" type="sibTrans" cxnId="{F5AED90B-1081-447C-8DA0-DAF85A864086}">
      <dgm:prSet/>
      <dgm:spPr/>
      <dgm:t>
        <a:bodyPr/>
        <a:lstStyle/>
        <a:p>
          <a:endParaRPr lang="it-IT" sz="1800"/>
        </a:p>
      </dgm:t>
    </dgm:pt>
    <dgm:pt modelId="{0792B0BC-2914-4765-AA43-5D94F2551E53}">
      <dgm:prSet phldrT="[Testo]" custT="1"/>
      <dgm:spPr/>
      <dgm:t>
        <a:bodyPr/>
        <a:lstStyle/>
        <a:p>
          <a:r>
            <a:rPr lang="it-IT" sz="1200" dirty="0" smtClean="0"/>
            <a:t>Partecipazione </a:t>
          </a:r>
          <a:endParaRPr lang="it-IT" sz="1200" dirty="0"/>
        </a:p>
      </dgm:t>
    </dgm:pt>
    <dgm:pt modelId="{F476CEBC-0A5D-4D44-8C13-DC1129558CD3}" type="parTrans" cxnId="{EB43E8E8-589F-4A86-88BE-96F433BAEB52}">
      <dgm:prSet/>
      <dgm:spPr/>
      <dgm:t>
        <a:bodyPr/>
        <a:lstStyle/>
        <a:p>
          <a:endParaRPr lang="it-IT" sz="1800"/>
        </a:p>
      </dgm:t>
    </dgm:pt>
    <dgm:pt modelId="{12F0D9C0-30BF-45C6-BBFA-F19504A19981}" type="sibTrans" cxnId="{EB43E8E8-589F-4A86-88BE-96F433BAEB52}">
      <dgm:prSet/>
      <dgm:spPr/>
      <dgm:t>
        <a:bodyPr/>
        <a:lstStyle/>
        <a:p>
          <a:endParaRPr lang="it-IT" sz="1800"/>
        </a:p>
      </dgm:t>
    </dgm:pt>
    <dgm:pt modelId="{C921134D-FF7C-41DD-AB13-B2BAE5C609FB}">
      <dgm:prSet phldrT="[Testo]" custT="1"/>
      <dgm:spPr/>
      <dgm:t>
        <a:bodyPr/>
        <a:lstStyle/>
        <a:p>
          <a:r>
            <a:rPr lang="it-IT" sz="1800" dirty="0" smtClean="0"/>
            <a:t>Le forme di partecipazione alla vita cattolica condivisibili</a:t>
          </a:r>
          <a:endParaRPr lang="it-IT" sz="1800" dirty="0"/>
        </a:p>
      </dgm:t>
    </dgm:pt>
    <dgm:pt modelId="{5AED9952-0428-4274-BF16-6B204B5FD107}" type="parTrans" cxnId="{AAA26CB6-B546-407E-B2AC-9DC698A72A4D}">
      <dgm:prSet/>
      <dgm:spPr/>
      <dgm:t>
        <a:bodyPr/>
        <a:lstStyle/>
        <a:p>
          <a:endParaRPr lang="it-IT" sz="1800"/>
        </a:p>
      </dgm:t>
    </dgm:pt>
    <dgm:pt modelId="{436E27EF-341E-45A5-A0C0-DB22A225CB32}" type="sibTrans" cxnId="{AAA26CB6-B546-407E-B2AC-9DC698A72A4D}">
      <dgm:prSet/>
      <dgm:spPr/>
      <dgm:t>
        <a:bodyPr/>
        <a:lstStyle/>
        <a:p>
          <a:endParaRPr lang="it-IT" sz="1800"/>
        </a:p>
      </dgm:t>
    </dgm:pt>
    <dgm:pt modelId="{E8C7A8D6-B379-4527-B29B-14D96C26000E}">
      <dgm:prSet phldrT="[Testo]" custT="1"/>
      <dgm:spPr/>
      <dgm:t>
        <a:bodyPr/>
        <a:lstStyle/>
        <a:p>
          <a:r>
            <a:rPr lang="it-IT" sz="1200" dirty="0" smtClean="0"/>
            <a:t>Il futuro</a:t>
          </a:r>
          <a:endParaRPr lang="it-IT" sz="1200" dirty="0"/>
        </a:p>
      </dgm:t>
    </dgm:pt>
    <dgm:pt modelId="{52BBD6E1-87FC-42B2-BCC3-2D80AE4978AF}" type="parTrans" cxnId="{634B7867-A920-490A-9F5A-B3036696E54E}">
      <dgm:prSet/>
      <dgm:spPr/>
      <dgm:t>
        <a:bodyPr/>
        <a:lstStyle/>
        <a:p>
          <a:endParaRPr lang="it-IT" sz="1800"/>
        </a:p>
      </dgm:t>
    </dgm:pt>
    <dgm:pt modelId="{B3D7F2F5-8A5A-4538-918C-A8539ABF4151}" type="sibTrans" cxnId="{634B7867-A920-490A-9F5A-B3036696E54E}">
      <dgm:prSet/>
      <dgm:spPr/>
      <dgm:t>
        <a:bodyPr/>
        <a:lstStyle/>
        <a:p>
          <a:endParaRPr lang="it-IT" sz="1800"/>
        </a:p>
      </dgm:t>
    </dgm:pt>
    <dgm:pt modelId="{D2C69F29-4CF5-4C30-8B9B-5F4EB4C101F2}">
      <dgm:prSet phldrT="[Testo]" custT="1"/>
      <dgm:spPr/>
      <dgm:t>
        <a:bodyPr/>
        <a:lstStyle/>
        <a:p>
          <a:r>
            <a:rPr lang="it-IT" sz="1800" dirty="0" smtClean="0"/>
            <a:t>L’immagine della Chiesa e direzioni future</a:t>
          </a:r>
          <a:endParaRPr lang="it-IT" sz="1800" dirty="0"/>
        </a:p>
      </dgm:t>
    </dgm:pt>
    <dgm:pt modelId="{51847AF7-EEE6-45F6-AA3F-67571C129790}" type="parTrans" cxnId="{AC07D2BC-CC4C-4287-8249-255C48392882}">
      <dgm:prSet/>
      <dgm:spPr/>
      <dgm:t>
        <a:bodyPr/>
        <a:lstStyle/>
        <a:p>
          <a:endParaRPr lang="it-IT" sz="1800"/>
        </a:p>
      </dgm:t>
    </dgm:pt>
    <dgm:pt modelId="{05D9A0BB-7F8D-400B-A157-1F2FD0035748}" type="sibTrans" cxnId="{AC07D2BC-CC4C-4287-8249-255C48392882}">
      <dgm:prSet/>
      <dgm:spPr/>
      <dgm:t>
        <a:bodyPr/>
        <a:lstStyle/>
        <a:p>
          <a:endParaRPr lang="it-IT" sz="1800"/>
        </a:p>
      </dgm:t>
    </dgm:pt>
    <dgm:pt modelId="{E959F296-B375-4F0E-90EF-770B12761C45}" type="pres">
      <dgm:prSet presAssocID="{BE480D40-8753-4E22-9C2D-8A44AE40895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4C2C518-F7E1-498F-AB1F-1176D120D625}" type="pres">
      <dgm:prSet presAssocID="{6DAADD7F-247D-445A-9F9F-B365CC4F0F8E}" presName="composite" presStyleCnt="0"/>
      <dgm:spPr/>
    </dgm:pt>
    <dgm:pt modelId="{287E7D3F-DA5D-4441-BAF3-E5ECA5226971}" type="pres">
      <dgm:prSet presAssocID="{6DAADD7F-247D-445A-9F9F-B365CC4F0F8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451CE6-DA6D-4079-925E-DDA7FA906DF6}" type="pres">
      <dgm:prSet presAssocID="{6DAADD7F-247D-445A-9F9F-B365CC4F0F8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B77779-DE25-4013-BB40-CFCF23E24F90}" type="pres">
      <dgm:prSet presAssocID="{9E326B37-FD09-45C9-AAB1-8285551E0D13}" presName="sp" presStyleCnt="0"/>
      <dgm:spPr/>
    </dgm:pt>
    <dgm:pt modelId="{05DC6941-705C-4FC3-8B78-256671063282}" type="pres">
      <dgm:prSet presAssocID="{0792B0BC-2914-4765-AA43-5D94F2551E53}" presName="composite" presStyleCnt="0"/>
      <dgm:spPr/>
    </dgm:pt>
    <dgm:pt modelId="{39567D68-CB85-4106-AF89-F34D4756F3C6}" type="pres">
      <dgm:prSet presAssocID="{0792B0BC-2914-4765-AA43-5D94F2551E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D8CFA8-9C01-4131-829F-A5BBB8EB22E9}" type="pres">
      <dgm:prSet presAssocID="{0792B0BC-2914-4765-AA43-5D94F2551E5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656C3D-B55D-456A-B297-D36276C4E9A5}" type="pres">
      <dgm:prSet presAssocID="{12F0D9C0-30BF-45C6-BBFA-F19504A19981}" presName="sp" presStyleCnt="0"/>
      <dgm:spPr/>
    </dgm:pt>
    <dgm:pt modelId="{E12E364B-CD90-4DA1-AA3E-503656BD6F3B}" type="pres">
      <dgm:prSet presAssocID="{E8C7A8D6-B379-4527-B29B-14D96C26000E}" presName="composite" presStyleCnt="0"/>
      <dgm:spPr/>
    </dgm:pt>
    <dgm:pt modelId="{E31DD286-D797-4584-AEEB-2567E0C27839}" type="pres">
      <dgm:prSet presAssocID="{E8C7A8D6-B379-4527-B29B-14D96C26000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380B68-619E-49D0-92B4-CDCC949E4DB4}" type="pres">
      <dgm:prSet presAssocID="{E8C7A8D6-B379-4527-B29B-14D96C26000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B7B6079-9056-43B2-960A-84F9E8D99707}" type="presOf" srcId="{6DAADD7F-247D-445A-9F9F-B365CC4F0F8E}" destId="{287E7D3F-DA5D-4441-BAF3-E5ECA5226971}" srcOrd="0" destOrd="0" presId="urn:microsoft.com/office/officeart/2005/8/layout/chevron2"/>
    <dgm:cxn modelId="{461DD1B3-C3E1-4F85-BA25-4ECE6131F87F}" srcId="{BE480D40-8753-4E22-9C2D-8A44AE40895A}" destId="{6DAADD7F-247D-445A-9F9F-B365CC4F0F8E}" srcOrd="0" destOrd="0" parTransId="{25F215F6-6DE9-401C-B88C-86B75AA61C73}" sibTransId="{9E326B37-FD09-45C9-AAB1-8285551E0D13}"/>
    <dgm:cxn modelId="{EB43E8E8-589F-4A86-88BE-96F433BAEB52}" srcId="{BE480D40-8753-4E22-9C2D-8A44AE40895A}" destId="{0792B0BC-2914-4765-AA43-5D94F2551E53}" srcOrd="1" destOrd="0" parTransId="{F476CEBC-0A5D-4D44-8C13-DC1129558CD3}" sibTransId="{12F0D9C0-30BF-45C6-BBFA-F19504A19981}"/>
    <dgm:cxn modelId="{5208E059-59D2-4E15-B441-BA2627390813}" type="presOf" srcId="{0792B0BC-2914-4765-AA43-5D94F2551E53}" destId="{39567D68-CB85-4106-AF89-F34D4756F3C6}" srcOrd="0" destOrd="0" presId="urn:microsoft.com/office/officeart/2005/8/layout/chevron2"/>
    <dgm:cxn modelId="{AC07D2BC-CC4C-4287-8249-255C48392882}" srcId="{E8C7A8D6-B379-4527-B29B-14D96C26000E}" destId="{D2C69F29-4CF5-4C30-8B9B-5F4EB4C101F2}" srcOrd="0" destOrd="0" parTransId="{51847AF7-EEE6-45F6-AA3F-67571C129790}" sibTransId="{05D9A0BB-7F8D-400B-A157-1F2FD0035748}"/>
    <dgm:cxn modelId="{35D77F5C-38D0-4CC9-B71E-6170A2C6F911}" type="presOf" srcId="{E8C7A8D6-B379-4527-B29B-14D96C26000E}" destId="{E31DD286-D797-4584-AEEB-2567E0C27839}" srcOrd="0" destOrd="0" presId="urn:microsoft.com/office/officeart/2005/8/layout/chevron2"/>
    <dgm:cxn modelId="{634B7867-A920-490A-9F5A-B3036696E54E}" srcId="{BE480D40-8753-4E22-9C2D-8A44AE40895A}" destId="{E8C7A8D6-B379-4527-B29B-14D96C26000E}" srcOrd="2" destOrd="0" parTransId="{52BBD6E1-87FC-42B2-BCC3-2D80AE4978AF}" sibTransId="{B3D7F2F5-8A5A-4538-918C-A8539ABF4151}"/>
    <dgm:cxn modelId="{15DE4D62-1D17-43EB-819F-0CE9A2AA17D3}" type="presOf" srcId="{BE480D40-8753-4E22-9C2D-8A44AE40895A}" destId="{E959F296-B375-4F0E-90EF-770B12761C45}" srcOrd="0" destOrd="0" presId="urn:microsoft.com/office/officeart/2005/8/layout/chevron2"/>
    <dgm:cxn modelId="{0B5C35C5-4134-4301-B2F8-9F0FE563C43B}" type="presOf" srcId="{C921134D-FF7C-41DD-AB13-B2BAE5C609FB}" destId="{00D8CFA8-9C01-4131-829F-A5BBB8EB22E9}" srcOrd="0" destOrd="0" presId="urn:microsoft.com/office/officeart/2005/8/layout/chevron2"/>
    <dgm:cxn modelId="{AAA26CB6-B546-407E-B2AC-9DC698A72A4D}" srcId="{0792B0BC-2914-4765-AA43-5D94F2551E53}" destId="{C921134D-FF7C-41DD-AB13-B2BAE5C609FB}" srcOrd="0" destOrd="0" parTransId="{5AED9952-0428-4274-BF16-6B204B5FD107}" sibTransId="{436E27EF-341E-45A5-A0C0-DB22A225CB32}"/>
    <dgm:cxn modelId="{F5AED90B-1081-447C-8DA0-DAF85A864086}" srcId="{6DAADD7F-247D-445A-9F9F-B365CC4F0F8E}" destId="{406CFB5F-A4E7-4B80-9C30-24E540CA3A87}" srcOrd="0" destOrd="0" parTransId="{CE182C42-62DA-45A1-9A6F-8B96A0A3A24E}" sibTransId="{425984F0-B185-4110-9F90-09A8481D40DC}"/>
    <dgm:cxn modelId="{70829FAB-5DD3-4D80-910A-655114F5B8F7}" type="presOf" srcId="{D2C69F29-4CF5-4C30-8B9B-5F4EB4C101F2}" destId="{5D380B68-619E-49D0-92B4-CDCC949E4DB4}" srcOrd="0" destOrd="0" presId="urn:microsoft.com/office/officeart/2005/8/layout/chevron2"/>
    <dgm:cxn modelId="{E0F63E43-30C8-4344-AF28-A1A13917F4DD}" type="presOf" srcId="{406CFB5F-A4E7-4B80-9C30-24E540CA3A87}" destId="{E6451CE6-DA6D-4079-925E-DDA7FA906DF6}" srcOrd="0" destOrd="0" presId="urn:microsoft.com/office/officeart/2005/8/layout/chevron2"/>
    <dgm:cxn modelId="{164C5FED-738D-4F44-BB5B-348205D34CD7}" type="presParOf" srcId="{E959F296-B375-4F0E-90EF-770B12761C45}" destId="{14C2C518-F7E1-498F-AB1F-1176D120D625}" srcOrd="0" destOrd="0" presId="urn:microsoft.com/office/officeart/2005/8/layout/chevron2"/>
    <dgm:cxn modelId="{8D306319-8915-49B0-8768-96B08FCE0096}" type="presParOf" srcId="{14C2C518-F7E1-498F-AB1F-1176D120D625}" destId="{287E7D3F-DA5D-4441-BAF3-E5ECA5226971}" srcOrd="0" destOrd="0" presId="urn:microsoft.com/office/officeart/2005/8/layout/chevron2"/>
    <dgm:cxn modelId="{2F549BA7-BF23-4636-A256-6F2D73D25AD8}" type="presParOf" srcId="{14C2C518-F7E1-498F-AB1F-1176D120D625}" destId="{E6451CE6-DA6D-4079-925E-DDA7FA906DF6}" srcOrd="1" destOrd="0" presId="urn:microsoft.com/office/officeart/2005/8/layout/chevron2"/>
    <dgm:cxn modelId="{459EA9F5-A966-45B1-ADE4-4FA7442BFD7D}" type="presParOf" srcId="{E959F296-B375-4F0E-90EF-770B12761C45}" destId="{1EB77779-DE25-4013-BB40-CFCF23E24F90}" srcOrd="1" destOrd="0" presId="urn:microsoft.com/office/officeart/2005/8/layout/chevron2"/>
    <dgm:cxn modelId="{F13EC5FB-8325-4007-8026-EBFF630309E8}" type="presParOf" srcId="{E959F296-B375-4F0E-90EF-770B12761C45}" destId="{05DC6941-705C-4FC3-8B78-256671063282}" srcOrd="2" destOrd="0" presId="urn:microsoft.com/office/officeart/2005/8/layout/chevron2"/>
    <dgm:cxn modelId="{85AE04DE-4E03-46D8-8442-51E53E7DC86F}" type="presParOf" srcId="{05DC6941-705C-4FC3-8B78-256671063282}" destId="{39567D68-CB85-4106-AF89-F34D4756F3C6}" srcOrd="0" destOrd="0" presId="urn:microsoft.com/office/officeart/2005/8/layout/chevron2"/>
    <dgm:cxn modelId="{A07E6822-5DFB-4922-8933-5E084062F929}" type="presParOf" srcId="{05DC6941-705C-4FC3-8B78-256671063282}" destId="{00D8CFA8-9C01-4131-829F-A5BBB8EB22E9}" srcOrd="1" destOrd="0" presId="urn:microsoft.com/office/officeart/2005/8/layout/chevron2"/>
    <dgm:cxn modelId="{7018C6B3-7C0C-451F-AC45-97034423ACC5}" type="presParOf" srcId="{E959F296-B375-4F0E-90EF-770B12761C45}" destId="{60656C3D-B55D-456A-B297-D36276C4E9A5}" srcOrd="3" destOrd="0" presId="urn:microsoft.com/office/officeart/2005/8/layout/chevron2"/>
    <dgm:cxn modelId="{59E10EBF-D3DF-4B73-9666-1C62F43D90D5}" type="presParOf" srcId="{E959F296-B375-4F0E-90EF-770B12761C45}" destId="{E12E364B-CD90-4DA1-AA3E-503656BD6F3B}" srcOrd="4" destOrd="0" presId="urn:microsoft.com/office/officeart/2005/8/layout/chevron2"/>
    <dgm:cxn modelId="{F62D41F8-9CCA-49A5-AF05-790D6E419529}" type="presParOf" srcId="{E12E364B-CD90-4DA1-AA3E-503656BD6F3B}" destId="{E31DD286-D797-4584-AEEB-2567E0C27839}" srcOrd="0" destOrd="0" presId="urn:microsoft.com/office/officeart/2005/8/layout/chevron2"/>
    <dgm:cxn modelId="{ADD6ABBE-7A7B-47E7-94F3-FD4BB8235F7D}" type="presParOf" srcId="{E12E364B-CD90-4DA1-AA3E-503656BD6F3B}" destId="{5D380B68-619E-49D0-92B4-CDCC949E4D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480D40-8753-4E22-9C2D-8A44AE40895A}" type="doc">
      <dgm:prSet loTypeId="urn:microsoft.com/office/officeart/2005/8/layout/chevron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6DAADD7F-247D-445A-9F9F-B365CC4F0F8E}">
      <dgm:prSet phldrT="[Testo]"/>
      <dgm:spPr/>
      <dgm:t>
        <a:bodyPr/>
        <a:lstStyle/>
        <a:p>
          <a:r>
            <a:rPr lang="it-IT" dirty="0" smtClean="0"/>
            <a:t>I bisogni</a:t>
          </a:r>
          <a:endParaRPr lang="it-IT" dirty="0"/>
        </a:p>
      </dgm:t>
    </dgm:pt>
    <dgm:pt modelId="{25F215F6-6DE9-401C-B88C-86B75AA61C73}" type="parTrans" cxnId="{461DD1B3-C3E1-4F85-BA25-4ECE6131F87F}">
      <dgm:prSet/>
      <dgm:spPr/>
      <dgm:t>
        <a:bodyPr/>
        <a:lstStyle/>
        <a:p>
          <a:endParaRPr lang="it-IT"/>
        </a:p>
      </dgm:t>
    </dgm:pt>
    <dgm:pt modelId="{9E326B37-FD09-45C9-AAB1-8285551E0D13}" type="sibTrans" cxnId="{461DD1B3-C3E1-4F85-BA25-4ECE6131F87F}">
      <dgm:prSet/>
      <dgm:spPr/>
      <dgm:t>
        <a:bodyPr/>
        <a:lstStyle/>
        <a:p>
          <a:endParaRPr lang="it-IT"/>
        </a:p>
      </dgm:t>
    </dgm:pt>
    <dgm:pt modelId="{406CFB5F-A4E7-4B80-9C30-24E540CA3A87}">
      <dgm:prSet phldrT="[Testo]" custT="1"/>
      <dgm:spPr/>
      <dgm:t>
        <a:bodyPr/>
        <a:lstStyle/>
        <a:p>
          <a:r>
            <a:rPr lang="it-IT" sz="1800" dirty="0" smtClean="0">
              <a:solidFill>
                <a:schemeClr val="bg1">
                  <a:lumMod val="65000"/>
                </a:schemeClr>
              </a:solidFill>
            </a:rPr>
            <a:t>I bisogni del nostro tempo</a:t>
          </a:r>
          <a:endParaRPr lang="it-IT" sz="1800" dirty="0">
            <a:solidFill>
              <a:schemeClr val="bg1">
                <a:lumMod val="65000"/>
              </a:schemeClr>
            </a:solidFill>
          </a:endParaRPr>
        </a:p>
      </dgm:t>
    </dgm:pt>
    <dgm:pt modelId="{CE182C42-62DA-45A1-9A6F-8B96A0A3A24E}" type="parTrans" cxnId="{F5AED90B-1081-447C-8DA0-DAF85A864086}">
      <dgm:prSet/>
      <dgm:spPr/>
      <dgm:t>
        <a:bodyPr/>
        <a:lstStyle/>
        <a:p>
          <a:endParaRPr lang="it-IT"/>
        </a:p>
      </dgm:t>
    </dgm:pt>
    <dgm:pt modelId="{425984F0-B185-4110-9F90-09A8481D40DC}" type="sibTrans" cxnId="{F5AED90B-1081-447C-8DA0-DAF85A864086}">
      <dgm:prSet/>
      <dgm:spPr/>
      <dgm:t>
        <a:bodyPr/>
        <a:lstStyle/>
        <a:p>
          <a:endParaRPr lang="it-IT"/>
        </a:p>
      </dgm:t>
    </dgm:pt>
    <dgm:pt modelId="{0792B0BC-2914-4765-AA43-5D94F2551E53}">
      <dgm:prSet phldrT="[Testo]"/>
      <dgm:spPr/>
      <dgm:t>
        <a:bodyPr/>
        <a:lstStyle/>
        <a:p>
          <a:r>
            <a:rPr lang="it-IT" dirty="0" smtClean="0"/>
            <a:t>Partecipazione </a:t>
          </a:r>
          <a:endParaRPr lang="it-IT" dirty="0"/>
        </a:p>
      </dgm:t>
    </dgm:pt>
    <dgm:pt modelId="{F476CEBC-0A5D-4D44-8C13-DC1129558CD3}" type="parTrans" cxnId="{EB43E8E8-589F-4A86-88BE-96F433BAEB52}">
      <dgm:prSet/>
      <dgm:spPr/>
      <dgm:t>
        <a:bodyPr/>
        <a:lstStyle/>
        <a:p>
          <a:endParaRPr lang="it-IT"/>
        </a:p>
      </dgm:t>
    </dgm:pt>
    <dgm:pt modelId="{12F0D9C0-30BF-45C6-BBFA-F19504A19981}" type="sibTrans" cxnId="{EB43E8E8-589F-4A86-88BE-96F433BAEB52}">
      <dgm:prSet/>
      <dgm:spPr/>
      <dgm:t>
        <a:bodyPr/>
        <a:lstStyle/>
        <a:p>
          <a:endParaRPr lang="it-IT"/>
        </a:p>
      </dgm:t>
    </dgm:pt>
    <dgm:pt modelId="{C921134D-FF7C-41DD-AB13-B2BAE5C609FB}">
      <dgm:prSet phldrT="[Testo]" custT="1"/>
      <dgm:spPr/>
      <dgm:t>
        <a:bodyPr/>
        <a:lstStyle/>
        <a:p>
          <a:r>
            <a:rPr lang="it-IT" sz="1800" dirty="0" smtClean="0"/>
            <a:t>Le forme di partecipazione alla vita cattolica condivisibili</a:t>
          </a:r>
          <a:endParaRPr lang="it-IT" sz="1800" dirty="0"/>
        </a:p>
      </dgm:t>
    </dgm:pt>
    <dgm:pt modelId="{5AED9952-0428-4274-BF16-6B204B5FD107}" type="parTrans" cxnId="{AAA26CB6-B546-407E-B2AC-9DC698A72A4D}">
      <dgm:prSet/>
      <dgm:spPr/>
      <dgm:t>
        <a:bodyPr/>
        <a:lstStyle/>
        <a:p>
          <a:endParaRPr lang="it-IT"/>
        </a:p>
      </dgm:t>
    </dgm:pt>
    <dgm:pt modelId="{436E27EF-341E-45A5-A0C0-DB22A225CB32}" type="sibTrans" cxnId="{AAA26CB6-B546-407E-B2AC-9DC698A72A4D}">
      <dgm:prSet/>
      <dgm:spPr/>
      <dgm:t>
        <a:bodyPr/>
        <a:lstStyle/>
        <a:p>
          <a:endParaRPr lang="it-IT"/>
        </a:p>
      </dgm:t>
    </dgm:pt>
    <dgm:pt modelId="{E8C7A8D6-B379-4527-B29B-14D96C26000E}">
      <dgm:prSet phldrT="[Testo]"/>
      <dgm:spPr/>
      <dgm:t>
        <a:bodyPr/>
        <a:lstStyle/>
        <a:p>
          <a:r>
            <a:rPr lang="it-IT" dirty="0" smtClean="0"/>
            <a:t>Il futuro</a:t>
          </a:r>
          <a:endParaRPr lang="it-IT" dirty="0"/>
        </a:p>
      </dgm:t>
    </dgm:pt>
    <dgm:pt modelId="{52BBD6E1-87FC-42B2-BCC3-2D80AE4978AF}" type="parTrans" cxnId="{634B7867-A920-490A-9F5A-B3036696E54E}">
      <dgm:prSet/>
      <dgm:spPr/>
      <dgm:t>
        <a:bodyPr/>
        <a:lstStyle/>
        <a:p>
          <a:endParaRPr lang="it-IT"/>
        </a:p>
      </dgm:t>
    </dgm:pt>
    <dgm:pt modelId="{B3D7F2F5-8A5A-4538-918C-A8539ABF4151}" type="sibTrans" cxnId="{634B7867-A920-490A-9F5A-B3036696E54E}">
      <dgm:prSet/>
      <dgm:spPr/>
      <dgm:t>
        <a:bodyPr/>
        <a:lstStyle/>
        <a:p>
          <a:endParaRPr lang="it-IT"/>
        </a:p>
      </dgm:t>
    </dgm:pt>
    <dgm:pt modelId="{D2C69F29-4CF5-4C30-8B9B-5F4EB4C101F2}">
      <dgm:prSet phldrT="[Testo]" custT="1"/>
      <dgm:spPr/>
      <dgm:t>
        <a:bodyPr/>
        <a:lstStyle/>
        <a:p>
          <a:r>
            <a:rPr lang="it-IT" sz="1800" dirty="0" smtClean="0">
              <a:solidFill>
                <a:schemeClr val="bg1">
                  <a:lumMod val="65000"/>
                </a:schemeClr>
              </a:solidFill>
            </a:rPr>
            <a:t>L’immagine della Chiesa e direzioni future</a:t>
          </a:r>
          <a:endParaRPr lang="it-IT" sz="1800" dirty="0">
            <a:solidFill>
              <a:schemeClr val="bg1">
                <a:lumMod val="65000"/>
              </a:schemeClr>
            </a:solidFill>
          </a:endParaRPr>
        </a:p>
      </dgm:t>
    </dgm:pt>
    <dgm:pt modelId="{51847AF7-EEE6-45F6-AA3F-67571C129790}" type="parTrans" cxnId="{AC07D2BC-CC4C-4287-8249-255C48392882}">
      <dgm:prSet/>
      <dgm:spPr/>
      <dgm:t>
        <a:bodyPr/>
        <a:lstStyle/>
        <a:p>
          <a:endParaRPr lang="it-IT"/>
        </a:p>
      </dgm:t>
    </dgm:pt>
    <dgm:pt modelId="{05D9A0BB-7F8D-400B-A157-1F2FD0035748}" type="sibTrans" cxnId="{AC07D2BC-CC4C-4287-8249-255C48392882}">
      <dgm:prSet/>
      <dgm:spPr/>
      <dgm:t>
        <a:bodyPr/>
        <a:lstStyle/>
        <a:p>
          <a:endParaRPr lang="it-IT"/>
        </a:p>
      </dgm:t>
    </dgm:pt>
    <dgm:pt modelId="{E959F296-B375-4F0E-90EF-770B12761C45}" type="pres">
      <dgm:prSet presAssocID="{BE480D40-8753-4E22-9C2D-8A44AE40895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4C2C518-F7E1-498F-AB1F-1176D120D625}" type="pres">
      <dgm:prSet presAssocID="{6DAADD7F-247D-445A-9F9F-B365CC4F0F8E}" presName="composite" presStyleCnt="0"/>
      <dgm:spPr/>
    </dgm:pt>
    <dgm:pt modelId="{287E7D3F-DA5D-4441-BAF3-E5ECA5226971}" type="pres">
      <dgm:prSet presAssocID="{6DAADD7F-247D-445A-9F9F-B365CC4F0F8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451CE6-DA6D-4079-925E-DDA7FA906DF6}" type="pres">
      <dgm:prSet presAssocID="{6DAADD7F-247D-445A-9F9F-B365CC4F0F8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B77779-DE25-4013-BB40-CFCF23E24F90}" type="pres">
      <dgm:prSet presAssocID="{9E326B37-FD09-45C9-AAB1-8285551E0D13}" presName="sp" presStyleCnt="0"/>
      <dgm:spPr/>
    </dgm:pt>
    <dgm:pt modelId="{05DC6941-705C-4FC3-8B78-256671063282}" type="pres">
      <dgm:prSet presAssocID="{0792B0BC-2914-4765-AA43-5D94F2551E53}" presName="composite" presStyleCnt="0"/>
      <dgm:spPr/>
    </dgm:pt>
    <dgm:pt modelId="{39567D68-CB85-4106-AF89-F34D4756F3C6}" type="pres">
      <dgm:prSet presAssocID="{0792B0BC-2914-4765-AA43-5D94F2551E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D8CFA8-9C01-4131-829F-A5BBB8EB22E9}" type="pres">
      <dgm:prSet presAssocID="{0792B0BC-2914-4765-AA43-5D94F2551E5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656C3D-B55D-456A-B297-D36276C4E9A5}" type="pres">
      <dgm:prSet presAssocID="{12F0D9C0-30BF-45C6-BBFA-F19504A19981}" presName="sp" presStyleCnt="0"/>
      <dgm:spPr/>
    </dgm:pt>
    <dgm:pt modelId="{E12E364B-CD90-4DA1-AA3E-503656BD6F3B}" type="pres">
      <dgm:prSet presAssocID="{E8C7A8D6-B379-4527-B29B-14D96C26000E}" presName="composite" presStyleCnt="0"/>
      <dgm:spPr/>
    </dgm:pt>
    <dgm:pt modelId="{E31DD286-D797-4584-AEEB-2567E0C27839}" type="pres">
      <dgm:prSet presAssocID="{E8C7A8D6-B379-4527-B29B-14D96C26000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380B68-619E-49D0-92B4-CDCC949E4DB4}" type="pres">
      <dgm:prSet presAssocID="{E8C7A8D6-B379-4527-B29B-14D96C26000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61DD1B3-C3E1-4F85-BA25-4ECE6131F87F}" srcId="{BE480D40-8753-4E22-9C2D-8A44AE40895A}" destId="{6DAADD7F-247D-445A-9F9F-B365CC4F0F8E}" srcOrd="0" destOrd="0" parTransId="{25F215F6-6DE9-401C-B88C-86B75AA61C73}" sibTransId="{9E326B37-FD09-45C9-AAB1-8285551E0D13}"/>
    <dgm:cxn modelId="{EB43E8E8-589F-4A86-88BE-96F433BAEB52}" srcId="{BE480D40-8753-4E22-9C2D-8A44AE40895A}" destId="{0792B0BC-2914-4765-AA43-5D94F2551E53}" srcOrd="1" destOrd="0" parTransId="{F476CEBC-0A5D-4D44-8C13-DC1129558CD3}" sibTransId="{12F0D9C0-30BF-45C6-BBFA-F19504A19981}"/>
    <dgm:cxn modelId="{1BF72EE6-2168-43C7-A35C-94921DF91EEE}" type="presOf" srcId="{D2C69F29-4CF5-4C30-8B9B-5F4EB4C101F2}" destId="{5D380B68-619E-49D0-92B4-CDCC949E4DB4}" srcOrd="0" destOrd="0" presId="urn:microsoft.com/office/officeart/2005/8/layout/chevron2"/>
    <dgm:cxn modelId="{AC07D2BC-CC4C-4287-8249-255C48392882}" srcId="{E8C7A8D6-B379-4527-B29B-14D96C26000E}" destId="{D2C69F29-4CF5-4C30-8B9B-5F4EB4C101F2}" srcOrd="0" destOrd="0" parTransId="{51847AF7-EEE6-45F6-AA3F-67571C129790}" sibTransId="{05D9A0BB-7F8D-400B-A157-1F2FD0035748}"/>
    <dgm:cxn modelId="{C862CDD3-4EDB-4E3F-AE18-A68C63979D2B}" type="presOf" srcId="{BE480D40-8753-4E22-9C2D-8A44AE40895A}" destId="{E959F296-B375-4F0E-90EF-770B12761C45}" srcOrd="0" destOrd="0" presId="urn:microsoft.com/office/officeart/2005/8/layout/chevron2"/>
    <dgm:cxn modelId="{65047B68-DC14-4E62-BF78-FD71F96C669D}" type="presOf" srcId="{6DAADD7F-247D-445A-9F9F-B365CC4F0F8E}" destId="{287E7D3F-DA5D-4441-BAF3-E5ECA5226971}" srcOrd="0" destOrd="0" presId="urn:microsoft.com/office/officeart/2005/8/layout/chevron2"/>
    <dgm:cxn modelId="{8E4FBE09-0660-4E51-850E-2E70BA5BDA5E}" type="presOf" srcId="{406CFB5F-A4E7-4B80-9C30-24E540CA3A87}" destId="{E6451CE6-DA6D-4079-925E-DDA7FA906DF6}" srcOrd="0" destOrd="0" presId="urn:microsoft.com/office/officeart/2005/8/layout/chevron2"/>
    <dgm:cxn modelId="{634B7867-A920-490A-9F5A-B3036696E54E}" srcId="{BE480D40-8753-4E22-9C2D-8A44AE40895A}" destId="{E8C7A8D6-B379-4527-B29B-14D96C26000E}" srcOrd="2" destOrd="0" parTransId="{52BBD6E1-87FC-42B2-BCC3-2D80AE4978AF}" sibTransId="{B3D7F2F5-8A5A-4538-918C-A8539ABF4151}"/>
    <dgm:cxn modelId="{AAA26CB6-B546-407E-B2AC-9DC698A72A4D}" srcId="{0792B0BC-2914-4765-AA43-5D94F2551E53}" destId="{C921134D-FF7C-41DD-AB13-B2BAE5C609FB}" srcOrd="0" destOrd="0" parTransId="{5AED9952-0428-4274-BF16-6B204B5FD107}" sibTransId="{436E27EF-341E-45A5-A0C0-DB22A225CB32}"/>
    <dgm:cxn modelId="{FD046EC1-A884-43E4-97BE-3BFCA93F7D82}" type="presOf" srcId="{0792B0BC-2914-4765-AA43-5D94F2551E53}" destId="{39567D68-CB85-4106-AF89-F34D4756F3C6}" srcOrd="0" destOrd="0" presId="urn:microsoft.com/office/officeart/2005/8/layout/chevron2"/>
    <dgm:cxn modelId="{A42799F6-3D91-4B8A-9312-77B9B02B8798}" type="presOf" srcId="{C921134D-FF7C-41DD-AB13-B2BAE5C609FB}" destId="{00D8CFA8-9C01-4131-829F-A5BBB8EB22E9}" srcOrd="0" destOrd="0" presId="urn:microsoft.com/office/officeart/2005/8/layout/chevron2"/>
    <dgm:cxn modelId="{F5AED90B-1081-447C-8DA0-DAF85A864086}" srcId="{6DAADD7F-247D-445A-9F9F-B365CC4F0F8E}" destId="{406CFB5F-A4E7-4B80-9C30-24E540CA3A87}" srcOrd="0" destOrd="0" parTransId="{CE182C42-62DA-45A1-9A6F-8B96A0A3A24E}" sibTransId="{425984F0-B185-4110-9F90-09A8481D40DC}"/>
    <dgm:cxn modelId="{46EC3B1A-1610-4C5D-A3AD-33421E09ABF0}" type="presOf" srcId="{E8C7A8D6-B379-4527-B29B-14D96C26000E}" destId="{E31DD286-D797-4584-AEEB-2567E0C27839}" srcOrd="0" destOrd="0" presId="urn:microsoft.com/office/officeart/2005/8/layout/chevron2"/>
    <dgm:cxn modelId="{249F791A-2C49-4725-AA12-A880E47E8732}" type="presParOf" srcId="{E959F296-B375-4F0E-90EF-770B12761C45}" destId="{14C2C518-F7E1-498F-AB1F-1176D120D625}" srcOrd="0" destOrd="0" presId="urn:microsoft.com/office/officeart/2005/8/layout/chevron2"/>
    <dgm:cxn modelId="{C703BC7E-9AA4-4545-AFA4-E53C8EBB286B}" type="presParOf" srcId="{14C2C518-F7E1-498F-AB1F-1176D120D625}" destId="{287E7D3F-DA5D-4441-BAF3-E5ECA5226971}" srcOrd="0" destOrd="0" presId="urn:microsoft.com/office/officeart/2005/8/layout/chevron2"/>
    <dgm:cxn modelId="{34A8180D-454D-4D5A-A4D1-EBEA2B88DF60}" type="presParOf" srcId="{14C2C518-F7E1-498F-AB1F-1176D120D625}" destId="{E6451CE6-DA6D-4079-925E-DDA7FA906DF6}" srcOrd="1" destOrd="0" presId="urn:microsoft.com/office/officeart/2005/8/layout/chevron2"/>
    <dgm:cxn modelId="{A84EA19F-099E-48D0-8BB4-B5DD209F74E3}" type="presParOf" srcId="{E959F296-B375-4F0E-90EF-770B12761C45}" destId="{1EB77779-DE25-4013-BB40-CFCF23E24F90}" srcOrd="1" destOrd="0" presId="urn:microsoft.com/office/officeart/2005/8/layout/chevron2"/>
    <dgm:cxn modelId="{6341D0FF-0E90-4453-AC85-38A08838B826}" type="presParOf" srcId="{E959F296-B375-4F0E-90EF-770B12761C45}" destId="{05DC6941-705C-4FC3-8B78-256671063282}" srcOrd="2" destOrd="0" presId="urn:microsoft.com/office/officeart/2005/8/layout/chevron2"/>
    <dgm:cxn modelId="{21480BC8-784D-4E96-A1AB-BC5B3DB61535}" type="presParOf" srcId="{05DC6941-705C-4FC3-8B78-256671063282}" destId="{39567D68-CB85-4106-AF89-F34D4756F3C6}" srcOrd="0" destOrd="0" presId="urn:microsoft.com/office/officeart/2005/8/layout/chevron2"/>
    <dgm:cxn modelId="{99B56387-A068-46F2-AB00-010E54F29AD8}" type="presParOf" srcId="{05DC6941-705C-4FC3-8B78-256671063282}" destId="{00D8CFA8-9C01-4131-829F-A5BBB8EB22E9}" srcOrd="1" destOrd="0" presId="urn:microsoft.com/office/officeart/2005/8/layout/chevron2"/>
    <dgm:cxn modelId="{FFFC0785-1DBA-4959-8DE1-9F185BEB2753}" type="presParOf" srcId="{E959F296-B375-4F0E-90EF-770B12761C45}" destId="{60656C3D-B55D-456A-B297-D36276C4E9A5}" srcOrd="3" destOrd="0" presId="urn:microsoft.com/office/officeart/2005/8/layout/chevron2"/>
    <dgm:cxn modelId="{18E40C53-A25C-4A9E-BA4D-1425859B5EDE}" type="presParOf" srcId="{E959F296-B375-4F0E-90EF-770B12761C45}" destId="{E12E364B-CD90-4DA1-AA3E-503656BD6F3B}" srcOrd="4" destOrd="0" presId="urn:microsoft.com/office/officeart/2005/8/layout/chevron2"/>
    <dgm:cxn modelId="{D8B83D48-8C34-4140-940B-3C296CD10376}" type="presParOf" srcId="{E12E364B-CD90-4DA1-AA3E-503656BD6F3B}" destId="{E31DD286-D797-4584-AEEB-2567E0C27839}" srcOrd="0" destOrd="0" presId="urn:microsoft.com/office/officeart/2005/8/layout/chevron2"/>
    <dgm:cxn modelId="{10CDDB72-D85B-48F5-9F11-70760E442575}" type="presParOf" srcId="{E12E364B-CD90-4DA1-AA3E-503656BD6F3B}" destId="{5D380B68-619E-49D0-92B4-CDCC949E4D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480D40-8753-4E22-9C2D-8A44AE40895A}" type="doc">
      <dgm:prSet loTypeId="urn:microsoft.com/office/officeart/2005/8/layout/chevron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6DAADD7F-247D-445A-9F9F-B365CC4F0F8E}">
      <dgm:prSet phldrT="[Testo]"/>
      <dgm:spPr/>
      <dgm:t>
        <a:bodyPr/>
        <a:lstStyle/>
        <a:p>
          <a:r>
            <a:rPr lang="it-IT" dirty="0" smtClean="0"/>
            <a:t>I bisogni</a:t>
          </a:r>
          <a:endParaRPr lang="it-IT" dirty="0"/>
        </a:p>
      </dgm:t>
    </dgm:pt>
    <dgm:pt modelId="{25F215F6-6DE9-401C-B88C-86B75AA61C73}" type="parTrans" cxnId="{461DD1B3-C3E1-4F85-BA25-4ECE6131F87F}">
      <dgm:prSet/>
      <dgm:spPr/>
      <dgm:t>
        <a:bodyPr/>
        <a:lstStyle/>
        <a:p>
          <a:endParaRPr lang="it-IT"/>
        </a:p>
      </dgm:t>
    </dgm:pt>
    <dgm:pt modelId="{9E326B37-FD09-45C9-AAB1-8285551E0D13}" type="sibTrans" cxnId="{461DD1B3-C3E1-4F85-BA25-4ECE6131F87F}">
      <dgm:prSet/>
      <dgm:spPr/>
      <dgm:t>
        <a:bodyPr/>
        <a:lstStyle/>
        <a:p>
          <a:endParaRPr lang="it-IT"/>
        </a:p>
      </dgm:t>
    </dgm:pt>
    <dgm:pt modelId="{406CFB5F-A4E7-4B80-9C30-24E540CA3A87}">
      <dgm:prSet phldrT="[Testo]" custT="1"/>
      <dgm:spPr/>
      <dgm:t>
        <a:bodyPr/>
        <a:lstStyle/>
        <a:p>
          <a:r>
            <a:rPr lang="it-IT" sz="1800" dirty="0" smtClean="0">
              <a:solidFill>
                <a:schemeClr val="bg1">
                  <a:lumMod val="65000"/>
                </a:schemeClr>
              </a:solidFill>
            </a:rPr>
            <a:t>I bisogni del nostro tempo</a:t>
          </a:r>
          <a:endParaRPr lang="it-IT" sz="1800" dirty="0">
            <a:solidFill>
              <a:schemeClr val="bg1">
                <a:lumMod val="65000"/>
              </a:schemeClr>
            </a:solidFill>
          </a:endParaRPr>
        </a:p>
      </dgm:t>
    </dgm:pt>
    <dgm:pt modelId="{CE182C42-62DA-45A1-9A6F-8B96A0A3A24E}" type="parTrans" cxnId="{F5AED90B-1081-447C-8DA0-DAF85A864086}">
      <dgm:prSet/>
      <dgm:spPr/>
      <dgm:t>
        <a:bodyPr/>
        <a:lstStyle/>
        <a:p>
          <a:endParaRPr lang="it-IT"/>
        </a:p>
      </dgm:t>
    </dgm:pt>
    <dgm:pt modelId="{425984F0-B185-4110-9F90-09A8481D40DC}" type="sibTrans" cxnId="{F5AED90B-1081-447C-8DA0-DAF85A864086}">
      <dgm:prSet/>
      <dgm:spPr/>
      <dgm:t>
        <a:bodyPr/>
        <a:lstStyle/>
        <a:p>
          <a:endParaRPr lang="it-IT"/>
        </a:p>
      </dgm:t>
    </dgm:pt>
    <dgm:pt modelId="{0792B0BC-2914-4765-AA43-5D94F2551E53}">
      <dgm:prSet phldrT="[Testo]"/>
      <dgm:spPr/>
      <dgm:t>
        <a:bodyPr/>
        <a:lstStyle/>
        <a:p>
          <a:r>
            <a:rPr lang="it-IT" dirty="0" smtClean="0"/>
            <a:t>Partecipazione </a:t>
          </a:r>
          <a:endParaRPr lang="it-IT" dirty="0"/>
        </a:p>
      </dgm:t>
    </dgm:pt>
    <dgm:pt modelId="{F476CEBC-0A5D-4D44-8C13-DC1129558CD3}" type="parTrans" cxnId="{EB43E8E8-589F-4A86-88BE-96F433BAEB52}">
      <dgm:prSet/>
      <dgm:spPr/>
      <dgm:t>
        <a:bodyPr/>
        <a:lstStyle/>
        <a:p>
          <a:endParaRPr lang="it-IT"/>
        </a:p>
      </dgm:t>
    </dgm:pt>
    <dgm:pt modelId="{12F0D9C0-30BF-45C6-BBFA-F19504A19981}" type="sibTrans" cxnId="{EB43E8E8-589F-4A86-88BE-96F433BAEB52}">
      <dgm:prSet/>
      <dgm:spPr/>
      <dgm:t>
        <a:bodyPr/>
        <a:lstStyle/>
        <a:p>
          <a:endParaRPr lang="it-IT"/>
        </a:p>
      </dgm:t>
    </dgm:pt>
    <dgm:pt modelId="{C921134D-FF7C-41DD-AB13-B2BAE5C609FB}">
      <dgm:prSet phldrT="[Testo]" custT="1"/>
      <dgm:spPr/>
      <dgm:t>
        <a:bodyPr/>
        <a:lstStyle/>
        <a:p>
          <a:r>
            <a:rPr lang="it-IT" sz="1800" dirty="0" smtClean="0">
              <a:solidFill>
                <a:schemeClr val="bg1">
                  <a:lumMod val="65000"/>
                </a:schemeClr>
              </a:solidFill>
            </a:rPr>
            <a:t>Le forme di partecipazione alla vita cattolica condivisibili</a:t>
          </a:r>
          <a:endParaRPr lang="it-IT" sz="1800" dirty="0">
            <a:solidFill>
              <a:schemeClr val="bg1">
                <a:lumMod val="65000"/>
              </a:schemeClr>
            </a:solidFill>
          </a:endParaRPr>
        </a:p>
      </dgm:t>
    </dgm:pt>
    <dgm:pt modelId="{5AED9952-0428-4274-BF16-6B204B5FD107}" type="parTrans" cxnId="{AAA26CB6-B546-407E-B2AC-9DC698A72A4D}">
      <dgm:prSet/>
      <dgm:spPr/>
      <dgm:t>
        <a:bodyPr/>
        <a:lstStyle/>
        <a:p>
          <a:endParaRPr lang="it-IT"/>
        </a:p>
      </dgm:t>
    </dgm:pt>
    <dgm:pt modelId="{436E27EF-341E-45A5-A0C0-DB22A225CB32}" type="sibTrans" cxnId="{AAA26CB6-B546-407E-B2AC-9DC698A72A4D}">
      <dgm:prSet/>
      <dgm:spPr/>
      <dgm:t>
        <a:bodyPr/>
        <a:lstStyle/>
        <a:p>
          <a:endParaRPr lang="it-IT"/>
        </a:p>
      </dgm:t>
    </dgm:pt>
    <dgm:pt modelId="{E8C7A8D6-B379-4527-B29B-14D96C26000E}">
      <dgm:prSet phldrT="[Testo]"/>
      <dgm:spPr/>
      <dgm:t>
        <a:bodyPr/>
        <a:lstStyle/>
        <a:p>
          <a:r>
            <a:rPr lang="it-IT" dirty="0" smtClean="0"/>
            <a:t>Il futuro</a:t>
          </a:r>
          <a:endParaRPr lang="it-IT" dirty="0"/>
        </a:p>
      </dgm:t>
    </dgm:pt>
    <dgm:pt modelId="{52BBD6E1-87FC-42B2-BCC3-2D80AE4978AF}" type="parTrans" cxnId="{634B7867-A920-490A-9F5A-B3036696E54E}">
      <dgm:prSet/>
      <dgm:spPr/>
      <dgm:t>
        <a:bodyPr/>
        <a:lstStyle/>
        <a:p>
          <a:endParaRPr lang="it-IT"/>
        </a:p>
      </dgm:t>
    </dgm:pt>
    <dgm:pt modelId="{B3D7F2F5-8A5A-4538-918C-A8539ABF4151}" type="sibTrans" cxnId="{634B7867-A920-490A-9F5A-B3036696E54E}">
      <dgm:prSet/>
      <dgm:spPr/>
      <dgm:t>
        <a:bodyPr/>
        <a:lstStyle/>
        <a:p>
          <a:endParaRPr lang="it-IT"/>
        </a:p>
      </dgm:t>
    </dgm:pt>
    <dgm:pt modelId="{D2C69F29-4CF5-4C30-8B9B-5F4EB4C101F2}">
      <dgm:prSet phldrT="[Testo]" custT="1"/>
      <dgm:spPr/>
      <dgm:t>
        <a:bodyPr/>
        <a:lstStyle/>
        <a:p>
          <a:r>
            <a:rPr lang="it-IT" sz="1800" dirty="0" smtClean="0">
              <a:solidFill>
                <a:schemeClr val="tx1"/>
              </a:solidFill>
            </a:rPr>
            <a:t>L’immagine della Chiesa e direzioni future</a:t>
          </a:r>
          <a:endParaRPr lang="it-IT" sz="1800" dirty="0">
            <a:solidFill>
              <a:schemeClr val="tx1"/>
            </a:solidFill>
          </a:endParaRPr>
        </a:p>
      </dgm:t>
    </dgm:pt>
    <dgm:pt modelId="{51847AF7-EEE6-45F6-AA3F-67571C129790}" type="parTrans" cxnId="{AC07D2BC-CC4C-4287-8249-255C48392882}">
      <dgm:prSet/>
      <dgm:spPr/>
      <dgm:t>
        <a:bodyPr/>
        <a:lstStyle/>
        <a:p>
          <a:endParaRPr lang="it-IT"/>
        </a:p>
      </dgm:t>
    </dgm:pt>
    <dgm:pt modelId="{05D9A0BB-7F8D-400B-A157-1F2FD0035748}" type="sibTrans" cxnId="{AC07D2BC-CC4C-4287-8249-255C48392882}">
      <dgm:prSet/>
      <dgm:spPr/>
      <dgm:t>
        <a:bodyPr/>
        <a:lstStyle/>
        <a:p>
          <a:endParaRPr lang="it-IT"/>
        </a:p>
      </dgm:t>
    </dgm:pt>
    <dgm:pt modelId="{E959F296-B375-4F0E-90EF-770B12761C45}" type="pres">
      <dgm:prSet presAssocID="{BE480D40-8753-4E22-9C2D-8A44AE40895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4C2C518-F7E1-498F-AB1F-1176D120D625}" type="pres">
      <dgm:prSet presAssocID="{6DAADD7F-247D-445A-9F9F-B365CC4F0F8E}" presName="composite" presStyleCnt="0"/>
      <dgm:spPr/>
    </dgm:pt>
    <dgm:pt modelId="{287E7D3F-DA5D-4441-BAF3-E5ECA5226971}" type="pres">
      <dgm:prSet presAssocID="{6DAADD7F-247D-445A-9F9F-B365CC4F0F8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451CE6-DA6D-4079-925E-DDA7FA906DF6}" type="pres">
      <dgm:prSet presAssocID="{6DAADD7F-247D-445A-9F9F-B365CC4F0F8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B77779-DE25-4013-BB40-CFCF23E24F90}" type="pres">
      <dgm:prSet presAssocID="{9E326B37-FD09-45C9-AAB1-8285551E0D13}" presName="sp" presStyleCnt="0"/>
      <dgm:spPr/>
    </dgm:pt>
    <dgm:pt modelId="{05DC6941-705C-4FC3-8B78-256671063282}" type="pres">
      <dgm:prSet presAssocID="{0792B0BC-2914-4765-AA43-5D94F2551E53}" presName="composite" presStyleCnt="0"/>
      <dgm:spPr/>
    </dgm:pt>
    <dgm:pt modelId="{39567D68-CB85-4106-AF89-F34D4756F3C6}" type="pres">
      <dgm:prSet presAssocID="{0792B0BC-2914-4765-AA43-5D94F2551E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D8CFA8-9C01-4131-829F-A5BBB8EB22E9}" type="pres">
      <dgm:prSet presAssocID="{0792B0BC-2914-4765-AA43-5D94F2551E5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0656C3D-B55D-456A-B297-D36276C4E9A5}" type="pres">
      <dgm:prSet presAssocID="{12F0D9C0-30BF-45C6-BBFA-F19504A19981}" presName="sp" presStyleCnt="0"/>
      <dgm:spPr/>
    </dgm:pt>
    <dgm:pt modelId="{E12E364B-CD90-4DA1-AA3E-503656BD6F3B}" type="pres">
      <dgm:prSet presAssocID="{E8C7A8D6-B379-4527-B29B-14D96C26000E}" presName="composite" presStyleCnt="0"/>
      <dgm:spPr/>
    </dgm:pt>
    <dgm:pt modelId="{E31DD286-D797-4584-AEEB-2567E0C27839}" type="pres">
      <dgm:prSet presAssocID="{E8C7A8D6-B379-4527-B29B-14D96C26000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380B68-619E-49D0-92B4-CDCC949E4DB4}" type="pres">
      <dgm:prSet presAssocID="{E8C7A8D6-B379-4527-B29B-14D96C26000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FD006A1-A46C-4258-BA3C-F7E09FCA26DF}" type="presOf" srcId="{E8C7A8D6-B379-4527-B29B-14D96C26000E}" destId="{E31DD286-D797-4584-AEEB-2567E0C27839}" srcOrd="0" destOrd="0" presId="urn:microsoft.com/office/officeart/2005/8/layout/chevron2"/>
    <dgm:cxn modelId="{461DD1B3-C3E1-4F85-BA25-4ECE6131F87F}" srcId="{BE480D40-8753-4E22-9C2D-8A44AE40895A}" destId="{6DAADD7F-247D-445A-9F9F-B365CC4F0F8E}" srcOrd="0" destOrd="0" parTransId="{25F215F6-6DE9-401C-B88C-86B75AA61C73}" sibTransId="{9E326B37-FD09-45C9-AAB1-8285551E0D13}"/>
    <dgm:cxn modelId="{EB43E8E8-589F-4A86-88BE-96F433BAEB52}" srcId="{BE480D40-8753-4E22-9C2D-8A44AE40895A}" destId="{0792B0BC-2914-4765-AA43-5D94F2551E53}" srcOrd="1" destOrd="0" parTransId="{F476CEBC-0A5D-4D44-8C13-DC1129558CD3}" sibTransId="{12F0D9C0-30BF-45C6-BBFA-F19504A19981}"/>
    <dgm:cxn modelId="{EEA8498C-54D1-43E3-99A5-048FD29A15DF}" type="presOf" srcId="{D2C69F29-4CF5-4C30-8B9B-5F4EB4C101F2}" destId="{5D380B68-619E-49D0-92B4-CDCC949E4DB4}" srcOrd="0" destOrd="0" presId="urn:microsoft.com/office/officeart/2005/8/layout/chevron2"/>
    <dgm:cxn modelId="{6BA1C086-A7D6-4974-8D3C-D8AC694000E7}" type="presOf" srcId="{0792B0BC-2914-4765-AA43-5D94F2551E53}" destId="{39567D68-CB85-4106-AF89-F34D4756F3C6}" srcOrd="0" destOrd="0" presId="urn:microsoft.com/office/officeart/2005/8/layout/chevron2"/>
    <dgm:cxn modelId="{AC07D2BC-CC4C-4287-8249-255C48392882}" srcId="{E8C7A8D6-B379-4527-B29B-14D96C26000E}" destId="{D2C69F29-4CF5-4C30-8B9B-5F4EB4C101F2}" srcOrd="0" destOrd="0" parTransId="{51847AF7-EEE6-45F6-AA3F-67571C129790}" sibTransId="{05D9A0BB-7F8D-400B-A157-1F2FD0035748}"/>
    <dgm:cxn modelId="{00AFB798-9BC4-479D-A4B1-919C06A76ED3}" type="presOf" srcId="{BE480D40-8753-4E22-9C2D-8A44AE40895A}" destId="{E959F296-B375-4F0E-90EF-770B12761C45}" srcOrd="0" destOrd="0" presId="urn:microsoft.com/office/officeart/2005/8/layout/chevron2"/>
    <dgm:cxn modelId="{634B7867-A920-490A-9F5A-B3036696E54E}" srcId="{BE480D40-8753-4E22-9C2D-8A44AE40895A}" destId="{E8C7A8D6-B379-4527-B29B-14D96C26000E}" srcOrd="2" destOrd="0" parTransId="{52BBD6E1-87FC-42B2-BCC3-2D80AE4978AF}" sibTransId="{B3D7F2F5-8A5A-4538-918C-A8539ABF4151}"/>
    <dgm:cxn modelId="{1F1ABA3F-8627-4119-8250-7A3C7EC0CEFB}" type="presOf" srcId="{6DAADD7F-247D-445A-9F9F-B365CC4F0F8E}" destId="{287E7D3F-DA5D-4441-BAF3-E5ECA5226971}" srcOrd="0" destOrd="0" presId="urn:microsoft.com/office/officeart/2005/8/layout/chevron2"/>
    <dgm:cxn modelId="{AAA26CB6-B546-407E-B2AC-9DC698A72A4D}" srcId="{0792B0BC-2914-4765-AA43-5D94F2551E53}" destId="{C921134D-FF7C-41DD-AB13-B2BAE5C609FB}" srcOrd="0" destOrd="0" parTransId="{5AED9952-0428-4274-BF16-6B204B5FD107}" sibTransId="{436E27EF-341E-45A5-A0C0-DB22A225CB32}"/>
    <dgm:cxn modelId="{48721595-8158-44F8-A204-55B74DF779CA}" type="presOf" srcId="{406CFB5F-A4E7-4B80-9C30-24E540CA3A87}" destId="{E6451CE6-DA6D-4079-925E-DDA7FA906DF6}" srcOrd="0" destOrd="0" presId="urn:microsoft.com/office/officeart/2005/8/layout/chevron2"/>
    <dgm:cxn modelId="{F5AED90B-1081-447C-8DA0-DAF85A864086}" srcId="{6DAADD7F-247D-445A-9F9F-B365CC4F0F8E}" destId="{406CFB5F-A4E7-4B80-9C30-24E540CA3A87}" srcOrd="0" destOrd="0" parTransId="{CE182C42-62DA-45A1-9A6F-8B96A0A3A24E}" sibTransId="{425984F0-B185-4110-9F90-09A8481D40DC}"/>
    <dgm:cxn modelId="{46CB0ECA-BB54-47FE-9C6C-0340EA6F7E86}" type="presOf" srcId="{C921134D-FF7C-41DD-AB13-B2BAE5C609FB}" destId="{00D8CFA8-9C01-4131-829F-A5BBB8EB22E9}" srcOrd="0" destOrd="0" presId="urn:microsoft.com/office/officeart/2005/8/layout/chevron2"/>
    <dgm:cxn modelId="{686B0F60-BD4E-42A9-810B-552B65F44620}" type="presParOf" srcId="{E959F296-B375-4F0E-90EF-770B12761C45}" destId="{14C2C518-F7E1-498F-AB1F-1176D120D625}" srcOrd="0" destOrd="0" presId="urn:microsoft.com/office/officeart/2005/8/layout/chevron2"/>
    <dgm:cxn modelId="{F3813428-6215-44BD-9737-76224664DBF6}" type="presParOf" srcId="{14C2C518-F7E1-498F-AB1F-1176D120D625}" destId="{287E7D3F-DA5D-4441-BAF3-E5ECA5226971}" srcOrd="0" destOrd="0" presId="urn:microsoft.com/office/officeart/2005/8/layout/chevron2"/>
    <dgm:cxn modelId="{F705E462-7CA3-4B69-B5EA-EECB14ADF314}" type="presParOf" srcId="{14C2C518-F7E1-498F-AB1F-1176D120D625}" destId="{E6451CE6-DA6D-4079-925E-DDA7FA906DF6}" srcOrd="1" destOrd="0" presId="urn:microsoft.com/office/officeart/2005/8/layout/chevron2"/>
    <dgm:cxn modelId="{F3621FD4-8ACE-4A17-8D0E-38EB84114929}" type="presParOf" srcId="{E959F296-B375-4F0E-90EF-770B12761C45}" destId="{1EB77779-DE25-4013-BB40-CFCF23E24F90}" srcOrd="1" destOrd="0" presId="urn:microsoft.com/office/officeart/2005/8/layout/chevron2"/>
    <dgm:cxn modelId="{4B5516EB-9648-4B7F-87A4-1398B6A0D4B2}" type="presParOf" srcId="{E959F296-B375-4F0E-90EF-770B12761C45}" destId="{05DC6941-705C-4FC3-8B78-256671063282}" srcOrd="2" destOrd="0" presId="urn:microsoft.com/office/officeart/2005/8/layout/chevron2"/>
    <dgm:cxn modelId="{75C19CCB-74B8-4074-8E79-448C43F0442F}" type="presParOf" srcId="{05DC6941-705C-4FC3-8B78-256671063282}" destId="{39567D68-CB85-4106-AF89-F34D4756F3C6}" srcOrd="0" destOrd="0" presId="urn:microsoft.com/office/officeart/2005/8/layout/chevron2"/>
    <dgm:cxn modelId="{4C12633B-3ED7-44E5-9B06-3F66E003A98C}" type="presParOf" srcId="{05DC6941-705C-4FC3-8B78-256671063282}" destId="{00D8CFA8-9C01-4131-829F-A5BBB8EB22E9}" srcOrd="1" destOrd="0" presId="urn:microsoft.com/office/officeart/2005/8/layout/chevron2"/>
    <dgm:cxn modelId="{7D68D7DD-5045-429E-AC9C-471E6ACBF238}" type="presParOf" srcId="{E959F296-B375-4F0E-90EF-770B12761C45}" destId="{60656C3D-B55D-456A-B297-D36276C4E9A5}" srcOrd="3" destOrd="0" presId="urn:microsoft.com/office/officeart/2005/8/layout/chevron2"/>
    <dgm:cxn modelId="{9A486D4E-17D8-4469-9246-CFFBA93057DE}" type="presParOf" srcId="{E959F296-B375-4F0E-90EF-770B12761C45}" destId="{E12E364B-CD90-4DA1-AA3E-503656BD6F3B}" srcOrd="4" destOrd="0" presId="urn:microsoft.com/office/officeart/2005/8/layout/chevron2"/>
    <dgm:cxn modelId="{CB2F7EEA-E267-445D-92B5-0A46011B6F64}" type="presParOf" srcId="{E12E364B-CD90-4DA1-AA3E-503656BD6F3B}" destId="{E31DD286-D797-4584-AEEB-2567E0C27839}" srcOrd="0" destOrd="0" presId="urn:microsoft.com/office/officeart/2005/8/layout/chevron2"/>
    <dgm:cxn modelId="{D2D2CE22-C281-4637-8CC6-7888CB78067C}" type="presParOf" srcId="{E12E364B-CD90-4DA1-AA3E-503656BD6F3B}" destId="{5D380B68-619E-49D0-92B4-CDCC949E4D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E7D3F-DA5D-4441-BAF3-E5ECA5226971}">
      <dsp:nvSpPr>
        <dsp:cNvPr id="0" name=""/>
        <dsp:cNvSpPr/>
      </dsp:nvSpPr>
      <dsp:spPr>
        <a:xfrm rot="5400000">
          <a:off x="-206783" y="208370"/>
          <a:ext cx="1378559" cy="96499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I bisogni</a:t>
          </a:r>
          <a:endParaRPr lang="it-IT" sz="1200" kern="1200" dirty="0"/>
        </a:p>
      </dsp:txBody>
      <dsp:txXfrm rot="-5400000">
        <a:off x="2" y="484082"/>
        <a:ext cx="964991" cy="413568"/>
      </dsp:txXfrm>
    </dsp:sp>
    <dsp:sp modelId="{E6451CE6-DA6D-4079-925E-DDA7FA906DF6}">
      <dsp:nvSpPr>
        <dsp:cNvPr id="0" name=""/>
        <dsp:cNvSpPr/>
      </dsp:nvSpPr>
      <dsp:spPr>
        <a:xfrm rot="5400000">
          <a:off x="2950787" y="-1984209"/>
          <a:ext cx="896063" cy="4867656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I bisogni del nostro tempo</a:t>
          </a:r>
          <a:endParaRPr lang="it-IT" sz="1800" kern="1200" dirty="0"/>
        </a:p>
      </dsp:txBody>
      <dsp:txXfrm rot="-5400000">
        <a:off x="964991" y="45329"/>
        <a:ext cx="4823914" cy="808579"/>
      </dsp:txXfrm>
    </dsp:sp>
    <dsp:sp modelId="{39567D68-CB85-4106-AF89-F34D4756F3C6}">
      <dsp:nvSpPr>
        <dsp:cNvPr id="0" name=""/>
        <dsp:cNvSpPr/>
      </dsp:nvSpPr>
      <dsp:spPr>
        <a:xfrm rot="5400000">
          <a:off x="-206783" y="1389712"/>
          <a:ext cx="1378559" cy="96499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Partecipazione </a:t>
          </a:r>
          <a:endParaRPr lang="it-IT" sz="1200" kern="1200" dirty="0"/>
        </a:p>
      </dsp:txBody>
      <dsp:txXfrm rot="-5400000">
        <a:off x="2" y="1665424"/>
        <a:ext cx="964991" cy="413568"/>
      </dsp:txXfrm>
    </dsp:sp>
    <dsp:sp modelId="{00D8CFA8-9C01-4131-829F-A5BBB8EB22E9}">
      <dsp:nvSpPr>
        <dsp:cNvPr id="0" name=""/>
        <dsp:cNvSpPr/>
      </dsp:nvSpPr>
      <dsp:spPr>
        <a:xfrm rot="5400000">
          <a:off x="2950787" y="-802868"/>
          <a:ext cx="896063" cy="4867656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Le forme di partecipazione alla vita cattolica condivisibili</a:t>
          </a:r>
          <a:endParaRPr lang="it-IT" sz="1800" kern="1200" dirty="0"/>
        </a:p>
      </dsp:txBody>
      <dsp:txXfrm rot="-5400000">
        <a:off x="964991" y="1226670"/>
        <a:ext cx="4823914" cy="808579"/>
      </dsp:txXfrm>
    </dsp:sp>
    <dsp:sp modelId="{E31DD286-D797-4584-AEEB-2567E0C27839}">
      <dsp:nvSpPr>
        <dsp:cNvPr id="0" name=""/>
        <dsp:cNvSpPr/>
      </dsp:nvSpPr>
      <dsp:spPr>
        <a:xfrm rot="5400000">
          <a:off x="-206783" y="2571053"/>
          <a:ext cx="1378559" cy="96499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Il futuro</a:t>
          </a:r>
          <a:endParaRPr lang="it-IT" sz="1200" kern="1200" dirty="0"/>
        </a:p>
      </dsp:txBody>
      <dsp:txXfrm rot="-5400000">
        <a:off x="2" y="2846765"/>
        <a:ext cx="964991" cy="413568"/>
      </dsp:txXfrm>
    </dsp:sp>
    <dsp:sp modelId="{5D380B68-619E-49D0-92B4-CDCC949E4DB4}">
      <dsp:nvSpPr>
        <dsp:cNvPr id="0" name=""/>
        <dsp:cNvSpPr/>
      </dsp:nvSpPr>
      <dsp:spPr>
        <a:xfrm rot="5400000">
          <a:off x="2950787" y="378473"/>
          <a:ext cx="896063" cy="4867656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L’immagine della Chiesa e direzioni future</a:t>
          </a:r>
          <a:endParaRPr lang="it-IT" sz="1800" kern="1200" dirty="0"/>
        </a:p>
      </dsp:txBody>
      <dsp:txXfrm rot="-5400000">
        <a:off x="964991" y="2408011"/>
        <a:ext cx="4823914" cy="808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E7D3F-DA5D-4441-BAF3-E5ECA5226971}">
      <dsp:nvSpPr>
        <dsp:cNvPr id="0" name=""/>
        <dsp:cNvSpPr/>
      </dsp:nvSpPr>
      <dsp:spPr>
        <a:xfrm rot="5400000">
          <a:off x="-206783" y="208370"/>
          <a:ext cx="1378559" cy="96499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I bisogni</a:t>
          </a:r>
          <a:endParaRPr lang="it-IT" sz="1200" kern="1200" dirty="0"/>
        </a:p>
      </dsp:txBody>
      <dsp:txXfrm rot="-5400000">
        <a:off x="2" y="484082"/>
        <a:ext cx="964991" cy="413568"/>
      </dsp:txXfrm>
    </dsp:sp>
    <dsp:sp modelId="{E6451CE6-DA6D-4079-925E-DDA7FA906DF6}">
      <dsp:nvSpPr>
        <dsp:cNvPr id="0" name=""/>
        <dsp:cNvSpPr/>
      </dsp:nvSpPr>
      <dsp:spPr>
        <a:xfrm rot="5400000">
          <a:off x="2950787" y="-1984209"/>
          <a:ext cx="896063" cy="4867656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chemeClr val="bg1">
                  <a:lumMod val="65000"/>
                </a:schemeClr>
              </a:solidFill>
            </a:rPr>
            <a:t>I bisogni del nostro tempo</a:t>
          </a:r>
          <a:endParaRPr lang="it-IT" sz="1800" kern="1200" dirty="0">
            <a:solidFill>
              <a:schemeClr val="bg1">
                <a:lumMod val="65000"/>
              </a:schemeClr>
            </a:solidFill>
          </a:endParaRPr>
        </a:p>
      </dsp:txBody>
      <dsp:txXfrm rot="-5400000">
        <a:off x="964991" y="45329"/>
        <a:ext cx="4823914" cy="808579"/>
      </dsp:txXfrm>
    </dsp:sp>
    <dsp:sp modelId="{39567D68-CB85-4106-AF89-F34D4756F3C6}">
      <dsp:nvSpPr>
        <dsp:cNvPr id="0" name=""/>
        <dsp:cNvSpPr/>
      </dsp:nvSpPr>
      <dsp:spPr>
        <a:xfrm rot="5400000">
          <a:off x="-206783" y="1389712"/>
          <a:ext cx="1378559" cy="96499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Partecipazione </a:t>
          </a:r>
          <a:endParaRPr lang="it-IT" sz="1200" kern="1200" dirty="0"/>
        </a:p>
      </dsp:txBody>
      <dsp:txXfrm rot="-5400000">
        <a:off x="2" y="1665424"/>
        <a:ext cx="964991" cy="413568"/>
      </dsp:txXfrm>
    </dsp:sp>
    <dsp:sp modelId="{00D8CFA8-9C01-4131-829F-A5BBB8EB22E9}">
      <dsp:nvSpPr>
        <dsp:cNvPr id="0" name=""/>
        <dsp:cNvSpPr/>
      </dsp:nvSpPr>
      <dsp:spPr>
        <a:xfrm rot="5400000">
          <a:off x="2950787" y="-802868"/>
          <a:ext cx="896063" cy="4867656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Le forme di partecipazione alla vita cattolica condivisibili</a:t>
          </a:r>
          <a:endParaRPr lang="it-IT" sz="1800" kern="1200" dirty="0"/>
        </a:p>
      </dsp:txBody>
      <dsp:txXfrm rot="-5400000">
        <a:off x="964991" y="1226670"/>
        <a:ext cx="4823914" cy="808579"/>
      </dsp:txXfrm>
    </dsp:sp>
    <dsp:sp modelId="{E31DD286-D797-4584-AEEB-2567E0C27839}">
      <dsp:nvSpPr>
        <dsp:cNvPr id="0" name=""/>
        <dsp:cNvSpPr/>
      </dsp:nvSpPr>
      <dsp:spPr>
        <a:xfrm rot="5400000">
          <a:off x="-206783" y="2571053"/>
          <a:ext cx="1378559" cy="96499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Il futuro</a:t>
          </a:r>
          <a:endParaRPr lang="it-IT" sz="1200" kern="1200" dirty="0"/>
        </a:p>
      </dsp:txBody>
      <dsp:txXfrm rot="-5400000">
        <a:off x="2" y="2846765"/>
        <a:ext cx="964991" cy="413568"/>
      </dsp:txXfrm>
    </dsp:sp>
    <dsp:sp modelId="{5D380B68-619E-49D0-92B4-CDCC949E4DB4}">
      <dsp:nvSpPr>
        <dsp:cNvPr id="0" name=""/>
        <dsp:cNvSpPr/>
      </dsp:nvSpPr>
      <dsp:spPr>
        <a:xfrm rot="5400000">
          <a:off x="2950787" y="378473"/>
          <a:ext cx="896063" cy="4867656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>
              <a:solidFill>
                <a:schemeClr val="bg1">
                  <a:lumMod val="65000"/>
                </a:schemeClr>
              </a:solidFill>
            </a:rPr>
            <a:t>L’immagine della Chiesa e direzioni future</a:t>
          </a:r>
          <a:endParaRPr lang="it-IT" sz="1800" kern="1200" dirty="0">
            <a:solidFill>
              <a:schemeClr val="bg1">
                <a:lumMod val="65000"/>
              </a:schemeClr>
            </a:solidFill>
          </a:endParaRPr>
        </a:p>
      </dsp:txBody>
      <dsp:txXfrm rot="-5400000">
        <a:off x="964991" y="2408011"/>
        <a:ext cx="4823914" cy="8085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D8871540-23C7-43D6-99AA-9BAF15765961}" type="datetimeFigureOut">
              <a:rPr lang="it-IT" smtClean="0"/>
              <a:pPr/>
              <a:t>15/05/2018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04A7DD87-26FB-4EB9-8191-9059CD5C03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621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B50CF377-EEAD-4BFF-B735-99891B5D3C47}" type="datetimeFigureOut">
              <a:rPr lang="it-IT" smtClean="0"/>
              <a:pPr/>
              <a:t>15/05/2018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A437A07B-D0A1-4621-AA63-6319DC7C4CA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87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sirm.it/eumetra-monterosa_a68.htm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27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7">
            <a:extLst>
              <a:ext uri="{FF2B5EF4-FFF2-40B4-BE49-F238E27FC236}">
                <a16:creationId xmlns:a16="http://schemas.microsoft.com/office/drawing/2014/main" xmlns="" id="{0DA6D4A5-8CEB-45A9-8ECE-78ECB6F47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274638"/>
            <a:ext cx="6696000" cy="28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6138ECF-914B-4A9A-8C55-6D002CCD12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363" y="842963"/>
            <a:ext cx="8377237" cy="367347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54405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10"/>
          <p:cNvSpPr>
            <a:spLocks noGrp="1"/>
          </p:cNvSpPr>
          <p:nvPr>
            <p:ph sz="quarter" idx="11"/>
          </p:nvPr>
        </p:nvSpPr>
        <p:spPr>
          <a:xfrm>
            <a:off x="284163" y="771524"/>
            <a:ext cx="8535987" cy="3744441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3" name="Segnaposto titolo 7">
            <a:extLst>
              <a:ext uri="{FF2B5EF4-FFF2-40B4-BE49-F238E27FC236}">
                <a16:creationId xmlns:a16="http://schemas.microsoft.com/office/drawing/2014/main" xmlns="" id="{F15DD28E-44AD-4BBC-8405-DCDC127BC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274638"/>
            <a:ext cx="6696000" cy="28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6914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7">
            <a:extLst>
              <a:ext uri="{FF2B5EF4-FFF2-40B4-BE49-F238E27FC236}">
                <a16:creationId xmlns:a16="http://schemas.microsoft.com/office/drawing/2014/main" xmlns="" id="{0DA6D4A5-8CEB-45A9-8ECE-78ECB6F47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274638"/>
            <a:ext cx="6696000" cy="28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6138ECF-914B-4A9A-8C55-6D002CCD12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363" y="842963"/>
            <a:ext cx="8315325" cy="3673475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2241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10"/>
          <p:cNvSpPr>
            <a:spLocks noGrp="1"/>
          </p:cNvSpPr>
          <p:nvPr>
            <p:ph sz="quarter" idx="11"/>
          </p:nvPr>
        </p:nvSpPr>
        <p:spPr>
          <a:xfrm>
            <a:off x="284163" y="771524"/>
            <a:ext cx="8535987" cy="3744441"/>
          </a:xfrm>
        </p:spPr>
        <p:txBody>
          <a:bodyPr/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3" name="Segnaposto titolo 7">
            <a:extLst>
              <a:ext uri="{FF2B5EF4-FFF2-40B4-BE49-F238E27FC236}">
                <a16:creationId xmlns:a16="http://schemas.microsoft.com/office/drawing/2014/main" xmlns="" id="{F15DD28E-44AD-4BBC-8405-DCDC127BC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274638"/>
            <a:ext cx="6696000" cy="28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8086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058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72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 userDrawn="1"/>
        </p:nvSpPr>
        <p:spPr>
          <a:xfrm>
            <a:off x="4420919" y="3485076"/>
            <a:ext cx="3672458" cy="1349927"/>
          </a:xfrm>
          <a:prstGeom prst="rect">
            <a:avLst/>
          </a:prstGeom>
        </p:spPr>
        <p:txBody>
          <a:bodyPr anchor="t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it-IT" sz="1200" b="0" spc="100" baseline="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Eumetra MR </a:t>
            </a:r>
            <a:r>
              <a:rPr lang="it-IT" sz="900" b="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S.r.l</a:t>
            </a:r>
            <a:r>
              <a:rPr lang="it-IT" sz="1200" b="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it-IT" sz="90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90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90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via M. Barozzi, 6 - 20122 Milano (Italy)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C.F. e P. IVA: 09194440963 |REA: MI 2074968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de-DE" sz="90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 +39 02 22 19 83 60 | F +39 02 22 19 83 62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it-IT" sz="90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 info@eumetramr.it</a:t>
            </a:r>
            <a:r>
              <a:rPr lang="it-IT" sz="900" baseline="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|</a:t>
            </a:r>
            <a:r>
              <a:rPr lang="it-IT" sz="90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PEC eumetramr@legalmail.it</a:t>
            </a:r>
            <a:br>
              <a:rPr lang="it-IT" sz="90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90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www.eumetramr.it</a:t>
            </a:r>
            <a:r>
              <a:rPr lang="it-IT" sz="1200" dirty="0">
                <a:solidFill>
                  <a:prstClr val="black"/>
                </a:solidFill>
                <a:latin typeface="Calibri Light" panose="020F0302020204030204" pitchFamily="34" charset="0"/>
              </a:rPr>
              <a:t/>
            </a:r>
            <a:br>
              <a:rPr lang="it-IT" sz="1200" dirty="0">
                <a:solidFill>
                  <a:prstClr val="black"/>
                </a:solidFill>
                <a:latin typeface="Calibri Light" panose="020F0302020204030204" pitchFamily="34" charset="0"/>
              </a:rPr>
            </a:br>
            <a:endParaRPr lang="it-IT" sz="1050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  <p:pic>
        <p:nvPicPr>
          <p:cNvPr id="27" name="Immagine 26">
            <a:extLst>
              <a:ext uri="{FF2B5EF4-FFF2-40B4-BE49-F238E27FC236}">
                <a16:creationId xmlns:a16="http://schemas.microsoft.com/office/drawing/2014/main" xmlns="" id="{1BA9F364-65D9-47BE-B586-C514A790C1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23"/>
          <a:stretch/>
        </p:blipFill>
        <p:spPr>
          <a:xfrm>
            <a:off x="7229053" y="3592515"/>
            <a:ext cx="590550" cy="749687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E6A4952C-C7BB-432F-901F-2BE4F4271289}"/>
              </a:ext>
            </a:extLst>
          </p:cNvPr>
          <p:cNvSpPr txBox="1"/>
          <p:nvPr userDrawn="1"/>
        </p:nvSpPr>
        <p:spPr>
          <a:xfrm>
            <a:off x="7164288" y="4280825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Certificate n. </a:t>
            </a:r>
            <a:r>
              <a:rPr lang="it-IT" sz="700" spc="6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QA/166/16</a:t>
            </a:r>
          </a:p>
        </p:txBody>
      </p:sp>
      <p:cxnSp>
        <p:nvCxnSpPr>
          <p:cNvPr id="8" name="Connettore 1 14">
            <a:extLst>
              <a:ext uri="{FF2B5EF4-FFF2-40B4-BE49-F238E27FC236}">
                <a16:creationId xmlns:a16="http://schemas.microsoft.com/office/drawing/2014/main" xmlns="" id="{BFE590CE-D4C3-4A50-8218-C7E07FC553E6}"/>
              </a:ext>
            </a:extLst>
          </p:cNvPr>
          <p:cNvCxnSpPr/>
          <p:nvPr userDrawn="1"/>
        </p:nvCxnSpPr>
        <p:spPr>
          <a:xfrm>
            <a:off x="7236296" y="3291830"/>
            <a:ext cx="1908000" cy="0"/>
          </a:xfrm>
          <a:prstGeom prst="line">
            <a:avLst/>
          </a:prstGeom>
          <a:ln w="9525">
            <a:solidFill>
              <a:srgbClr val="1E2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hlinkClick r:id="rId3"/>
            <a:extLst>
              <a:ext uri="{FF2B5EF4-FFF2-40B4-BE49-F238E27FC236}">
                <a16:creationId xmlns:a16="http://schemas.microsoft.com/office/drawing/2014/main" xmlns="" id="{08B39B8C-F56F-4420-B39F-89FC41530F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207" y="3650628"/>
            <a:ext cx="879265" cy="59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00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14"/>
          <p:cNvCxnSpPr/>
          <p:nvPr/>
        </p:nvCxnSpPr>
        <p:spPr>
          <a:xfrm>
            <a:off x="2339752" y="3291830"/>
            <a:ext cx="6768752" cy="0"/>
          </a:xfrm>
          <a:prstGeom prst="line">
            <a:avLst/>
          </a:prstGeom>
          <a:ln w="9525">
            <a:solidFill>
              <a:srgbClr val="1E2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 descr="Immagine che contiene oggetto&#10;&#10;Descrizione generata con affidabilità elevata">
            <a:extLst>
              <a:ext uri="{FF2B5EF4-FFF2-40B4-BE49-F238E27FC236}">
                <a16:creationId xmlns:a16="http://schemas.microsoft.com/office/drawing/2014/main" xmlns="" id="{F80000FA-0934-4F8F-98AC-90F27865824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10992"/>
            <a:ext cx="4032449" cy="160544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434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numero diapositiva 5"/>
          <p:cNvSpPr txBox="1">
            <a:spLocks/>
          </p:cNvSpPr>
          <p:nvPr/>
        </p:nvSpPr>
        <p:spPr>
          <a:xfrm>
            <a:off x="8172400" y="4790608"/>
            <a:ext cx="899592" cy="19930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665C219-06EB-47EA-9AA3-74DD280A91C7}" type="slidenum">
              <a:rPr lang="it-IT" sz="1100" smtClean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 algn="ctr"/>
              <a:t>‹N›</a:t>
            </a:fld>
            <a:endParaRPr lang="it-IT" sz="1100" dirty="0">
              <a:solidFill>
                <a:srgbClr val="98A4A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Segnaposto data 3"/>
          <p:cNvSpPr txBox="1">
            <a:spLocks/>
          </p:cNvSpPr>
          <p:nvPr/>
        </p:nvSpPr>
        <p:spPr>
          <a:xfrm>
            <a:off x="1691680" y="4802309"/>
            <a:ext cx="4608512" cy="237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b="0" spc="100" baseline="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Eumetra MR </a:t>
            </a:r>
            <a:r>
              <a:rPr lang="it-IT" sz="1100" b="0" spc="10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2018</a:t>
            </a:r>
          </a:p>
          <a:p>
            <a:pPr algn="ctr"/>
            <a:r>
              <a:rPr lang="it-IT" sz="800" b="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Proprietary &amp; Confidential</a:t>
            </a:r>
          </a:p>
        </p:txBody>
      </p:sp>
      <p:cxnSp>
        <p:nvCxnSpPr>
          <p:cNvPr id="22" name="Connettore 1 21"/>
          <p:cNvCxnSpPr>
            <a:cxnSpLocks/>
          </p:cNvCxnSpPr>
          <p:nvPr userDrawn="1"/>
        </p:nvCxnSpPr>
        <p:spPr>
          <a:xfrm>
            <a:off x="360000" y="4731990"/>
            <a:ext cx="8784000" cy="0"/>
          </a:xfrm>
          <a:prstGeom prst="line">
            <a:avLst/>
          </a:prstGeom>
          <a:ln w="9525">
            <a:solidFill>
              <a:srgbClr val="1E2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/>
          <p:cNvSpPr/>
          <p:nvPr/>
        </p:nvSpPr>
        <p:spPr>
          <a:xfrm>
            <a:off x="1691680" y="470137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200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0FB5A793-B1C8-4663-8F84-9944DE64B30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314"/>
            <a:ext cx="207972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71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numero diapositiva 5"/>
          <p:cNvSpPr txBox="1">
            <a:spLocks/>
          </p:cNvSpPr>
          <p:nvPr/>
        </p:nvSpPr>
        <p:spPr>
          <a:xfrm>
            <a:off x="8172400" y="4790608"/>
            <a:ext cx="899592" cy="19930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665C219-06EB-47EA-9AA3-74DD280A91C7}" type="slidenum">
              <a:rPr lang="it-IT" sz="1100" smtClean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 algn="ctr"/>
              <a:t>‹N›</a:t>
            </a:fld>
            <a:endParaRPr lang="it-IT" sz="1100" dirty="0">
              <a:solidFill>
                <a:srgbClr val="98A4A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Segnaposto data 3"/>
          <p:cNvSpPr txBox="1">
            <a:spLocks/>
          </p:cNvSpPr>
          <p:nvPr/>
        </p:nvSpPr>
        <p:spPr>
          <a:xfrm>
            <a:off x="1691680" y="4802309"/>
            <a:ext cx="4608512" cy="237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b="0" spc="100" baseline="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Eumetra MR </a:t>
            </a:r>
            <a:r>
              <a:rPr lang="it-IT" sz="1100" b="0" spc="10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2018</a:t>
            </a:r>
          </a:p>
          <a:p>
            <a:pPr algn="ctr"/>
            <a:r>
              <a:rPr lang="it-IT" sz="800" b="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Proprietary &amp; Confidential</a:t>
            </a:r>
          </a:p>
        </p:txBody>
      </p:sp>
      <p:cxnSp>
        <p:nvCxnSpPr>
          <p:cNvPr id="22" name="Connettore 1 21"/>
          <p:cNvCxnSpPr>
            <a:cxnSpLocks/>
          </p:cNvCxnSpPr>
          <p:nvPr userDrawn="1"/>
        </p:nvCxnSpPr>
        <p:spPr>
          <a:xfrm>
            <a:off x="360000" y="4731990"/>
            <a:ext cx="8784000" cy="0"/>
          </a:xfrm>
          <a:prstGeom prst="line">
            <a:avLst/>
          </a:prstGeom>
          <a:ln w="9525">
            <a:solidFill>
              <a:srgbClr val="1E2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/>
          <p:cNvSpPr/>
          <p:nvPr/>
        </p:nvSpPr>
        <p:spPr>
          <a:xfrm>
            <a:off x="1691680" y="470137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200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D8C4DA0E-9054-4C70-9554-0A3BE111B70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931" y="123478"/>
            <a:ext cx="1612565" cy="64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3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4">
            <a:extLst>
              <a:ext uri="{FF2B5EF4-FFF2-40B4-BE49-F238E27FC236}">
                <a16:creationId xmlns:a16="http://schemas.microsoft.com/office/drawing/2014/main" xmlns="" id="{30554884-CCF7-4591-913C-4EF7B75A7F8C}"/>
              </a:ext>
            </a:extLst>
          </p:cNvPr>
          <p:cNvCxnSpPr/>
          <p:nvPr userDrawn="1"/>
        </p:nvCxnSpPr>
        <p:spPr>
          <a:xfrm>
            <a:off x="2594428" y="2267166"/>
            <a:ext cx="0" cy="808640"/>
          </a:xfrm>
          <a:prstGeom prst="line">
            <a:avLst/>
          </a:prstGeom>
          <a:ln>
            <a:solidFill>
              <a:srgbClr val="98A4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xmlns="" id="{B010C3AC-113D-4293-B9B6-7853FB0472FD}"/>
              </a:ext>
            </a:extLst>
          </p:cNvPr>
          <p:cNvSpPr txBox="1">
            <a:spLocks/>
          </p:cNvSpPr>
          <p:nvPr userDrawn="1"/>
        </p:nvSpPr>
        <p:spPr>
          <a:xfrm>
            <a:off x="1691680" y="4802309"/>
            <a:ext cx="4608512" cy="237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b="0" spc="100" baseline="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Eumetra MR 2018</a:t>
            </a:r>
          </a:p>
          <a:p>
            <a:pPr algn="ctr"/>
            <a:r>
              <a:rPr lang="it-IT" sz="800" b="0" dirty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Proprietary &amp; Confidential</a:t>
            </a:r>
          </a:p>
        </p:txBody>
      </p:sp>
      <p:sp>
        <p:nvSpPr>
          <p:cNvPr id="13" name="Segnaposto numero diapositiva 5">
            <a:extLst>
              <a:ext uri="{FF2B5EF4-FFF2-40B4-BE49-F238E27FC236}">
                <a16:creationId xmlns:a16="http://schemas.microsoft.com/office/drawing/2014/main" xmlns="" id="{9B206357-6DDA-4FEE-8731-0B7DEC25AA95}"/>
              </a:ext>
            </a:extLst>
          </p:cNvPr>
          <p:cNvSpPr txBox="1">
            <a:spLocks/>
          </p:cNvSpPr>
          <p:nvPr userDrawn="1"/>
        </p:nvSpPr>
        <p:spPr>
          <a:xfrm>
            <a:off x="8172400" y="4790608"/>
            <a:ext cx="899592" cy="19930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665C219-06EB-47EA-9AA3-74DD280A91C7}" type="slidenum">
              <a:rPr lang="it-IT" sz="1100" smtClean="0">
                <a:solidFill>
                  <a:srgbClr val="98A4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 algn="ctr"/>
              <a:t>‹N›</a:t>
            </a:fld>
            <a:endParaRPr lang="it-IT" sz="1100" dirty="0">
              <a:solidFill>
                <a:srgbClr val="98A4A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40CBB313-1FFC-4E48-88EB-39FB0EA234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314"/>
            <a:ext cx="2079720" cy="828000"/>
          </a:xfrm>
          <a:prstGeom prst="rect">
            <a:avLst/>
          </a:prstGeom>
        </p:spPr>
      </p:pic>
      <p:cxnSp>
        <p:nvCxnSpPr>
          <p:cNvPr id="9" name="Connettore 1 21">
            <a:extLst>
              <a:ext uri="{FF2B5EF4-FFF2-40B4-BE49-F238E27FC236}">
                <a16:creationId xmlns:a16="http://schemas.microsoft.com/office/drawing/2014/main" xmlns="" id="{22364EC6-18B3-4DA0-B27A-BA23FF8C6930}"/>
              </a:ext>
            </a:extLst>
          </p:cNvPr>
          <p:cNvCxnSpPr>
            <a:cxnSpLocks/>
          </p:cNvCxnSpPr>
          <p:nvPr userDrawn="1"/>
        </p:nvCxnSpPr>
        <p:spPr>
          <a:xfrm>
            <a:off x="360000" y="4731990"/>
            <a:ext cx="8784000" cy="0"/>
          </a:xfrm>
          <a:prstGeom prst="line">
            <a:avLst/>
          </a:prstGeom>
          <a:ln w="9525">
            <a:solidFill>
              <a:srgbClr val="1E2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1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6A6CE862-9E4E-4390-B14D-2A1F20300E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57" r="4094" b="15547"/>
          <a:stretch/>
        </p:blipFill>
        <p:spPr>
          <a:xfrm>
            <a:off x="7531827" y="51470"/>
            <a:ext cx="128864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60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oggetto&#10;&#10;Descrizione generata con affidabilità elevata">
            <a:extLst>
              <a:ext uri="{FF2B5EF4-FFF2-40B4-BE49-F238E27FC236}">
                <a16:creationId xmlns:a16="http://schemas.microsoft.com/office/drawing/2014/main" xmlns="" id="{5A7E677F-263C-434A-8D2C-F086895B6F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006" y="2477164"/>
            <a:ext cx="2978908" cy="118599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837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sovvenire.chiesacattolica.it/wp-content/uploads/sites/30/2018/02/08/Tuttixtutti_web-1024x681.jpg"/>
          <p:cNvPicPr>
            <a:picLocks noChangeAspect="1" noChangeArrowheads="1"/>
          </p:cNvPicPr>
          <p:nvPr/>
        </p:nvPicPr>
        <p:blipFill>
          <a:blip r:embed="rId2" cstate="print"/>
          <a:srcRect b="15418"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436096" y="3795886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Convegno del 7 maggio 2018</a:t>
            </a:r>
            <a:endParaRPr lang="it-IT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427984" y="1784886"/>
            <a:ext cx="5760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algn="ctr"/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Ricerca</a:t>
            </a:r>
          </a:p>
          <a:p>
            <a:pPr algn="ctr"/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sulla </a:t>
            </a:r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artecipazione </a:t>
            </a:r>
          </a:p>
          <a:p>
            <a:pPr algn="ctr"/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 conto di </a:t>
            </a:r>
          </a:p>
          <a:p>
            <a:pPr algn="ctr"/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CEI - Sovvenire</a:t>
            </a:r>
            <a:endParaRPr lang="it-IT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magine 7" descr="Immagine che contiene oggetto&#10;&#10;Descrizione generata con affidabilità elevata">
            <a:extLst>
              <a:ext uri="{FF2B5EF4-FFF2-40B4-BE49-F238E27FC236}">
                <a16:creationId xmlns:a16="http://schemas.microsoft.com/office/drawing/2014/main" xmlns="" id="{ABC97B95-B1F8-467D-BDEA-AE0F3DF19D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92" y="-236562"/>
            <a:ext cx="2947258" cy="1173394"/>
          </a:xfrm>
          <a:prstGeom prst="rect">
            <a:avLst/>
          </a:prstGeom>
          <a:ln>
            <a:noFill/>
          </a:ln>
        </p:spPr>
      </p:pic>
      <p:sp>
        <p:nvSpPr>
          <p:cNvPr id="25604" name="AutoShape 4" descr="Risultati immagini per logo sovvenire ce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0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95536" y="267494"/>
            <a:ext cx="828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>
              <a:tabLst>
                <a:tab pos="4124325" algn="l"/>
              </a:tabLst>
            </a:pPr>
            <a:r>
              <a:rPr lang="it-IT" dirty="0" smtClean="0"/>
              <a:t>Più approfonditamente,  la Chiesa …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539552" y="915566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Font typeface="Wingdings" pitchFamily="2" charset="2"/>
              <a:buChar char="ü"/>
            </a:pPr>
            <a:r>
              <a:rPr lang="it-IT" b="1" dirty="0" smtClean="0"/>
              <a:t>Come può rispondere ai bisogni del nostro tempo?</a:t>
            </a:r>
          </a:p>
          <a:p>
            <a:pPr marL="176213" indent="-176213">
              <a:buFont typeface="Wingdings" pitchFamily="2" charset="2"/>
              <a:buChar char="ü"/>
            </a:pPr>
            <a:endParaRPr lang="it-IT" b="1" dirty="0" smtClean="0"/>
          </a:p>
          <a:p>
            <a:pPr marL="176213" indent="-176213">
              <a:buFont typeface="Wingdings" pitchFamily="2" charset="2"/>
              <a:buChar char="ü"/>
            </a:pPr>
            <a:r>
              <a:rPr lang="it-IT" b="1" dirty="0" smtClean="0"/>
              <a:t>E dunque dialogare con la società attuale …?</a:t>
            </a:r>
          </a:p>
          <a:p>
            <a:pPr marL="176213" indent="-176213">
              <a:buFont typeface="Wingdings" pitchFamily="2" charset="2"/>
              <a:buChar char="ü"/>
            </a:pPr>
            <a:endParaRPr lang="it-IT" b="1" dirty="0" smtClean="0"/>
          </a:p>
          <a:p>
            <a:pPr marL="176213" indent="-176213">
              <a:buFont typeface="Wingdings" pitchFamily="2" charset="2"/>
              <a:buChar char="ü"/>
            </a:pPr>
            <a:r>
              <a:rPr lang="it-IT" b="1" dirty="0" smtClean="0"/>
              <a:t>Per  tornare ad  essere al centro della vita degli individui …? </a:t>
            </a:r>
          </a:p>
        </p:txBody>
      </p:sp>
      <p:sp>
        <p:nvSpPr>
          <p:cNvPr id="8" name="Rettangolo 7"/>
          <p:cNvSpPr/>
          <p:nvPr/>
        </p:nvSpPr>
        <p:spPr>
          <a:xfrm>
            <a:off x="395536" y="3075806"/>
            <a:ext cx="8352928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/>
              <a:t>Nelle pagine che seguono indicheremo le forme di partecipazione  alla vita cristiana /cattolica considerate condivisibili dai </a:t>
            </a:r>
            <a:r>
              <a:rPr lang="it-IT" sz="2000" u="sng" dirty="0" smtClean="0"/>
              <a:t>Cattolici praticanti e non</a:t>
            </a:r>
            <a:r>
              <a:rPr lang="it-IT" sz="2000" dirty="0" smtClean="0"/>
              <a:t>,  analisi che permette di capire che -considerati i cambiamenti epocali in corso- parrebbe opportuno  “andare verso le persone”, invece di aspettare che vengano a sé.</a:t>
            </a:r>
          </a:p>
        </p:txBody>
      </p:sp>
      <p:sp>
        <p:nvSpPr>
          <p:cNvPr id="13" name="Freccia in giù 12"/>
          <p:cNvSpPr/>
          <p:nvPr/>
        </p:nvSpPr>
        <p:spPr>
          <a:xfrm>
            <a:off x="4067944" y="2643758"/>
            <a:ext cx="360040" cy="288032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60374" y="267494"/>
            <a:ext cx="828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14" name="Diagramma 13"/>
          <p:cNvGraphicFramePr/>
          <p:nvPr/>
        </p:nvGraphicFramePr>
        <p:xfrm>
          <a:off x="1619672" y="915566"/>
          <a:ext cx="583264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36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51521" y="195486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1. Partecipazione condivisibile: Il colloquio interiore con Dio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35496" y="987574"/>
          <a:ext cx="5112568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2483768" y="972766"/>
            <a:ext cx="1080120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2483768" y="771550"/>
            <a:ext cx="2376264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+ Molto Condivisibile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220072" y="843558"/>
            <a:ext cx="3744416" cy="3442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it-IT" sz="1200" dirty="0" smtClean="0"/>
              <a:t>La forma di partecipazione maggiormente condivisibile   è il </a:t>
            </a:r>
            <a:r>
              <a:rPr lang="it-IT" sz="1200" b="1" dirty="0" smtClean="0"/>
              <a:t>colloquio interiore con Dio</a:t>
            </a:r>
            <a:r>
              <a:rPr lang="it-IT" sz="1200" dirty="0" smtClean="0"/>
              <a:t>.</a:t>
            </a:r>
          </a:p>
          <a:p>
            <a:pPr marL="457200" algn="ctr">
              <a:lnSpc>
                <a:spcPct val="107000"/>
              </a:lnSpc>
            </a:pPr>
            <a:r>
              <a:rPr lang="it-IT" sz="1200" i="1" dirty="0" smtClean="0">
                <a:ea typeface="Calibri"/>
                <a:cs typeface="Calibri"/>
              </a:rPr>
              <a:t>“Significa pregare, essere a contatto con Dio”</a:t>
            </a:r>
          </a:p>
          <a:p>
            <a:pPr marL="457200" algn="ctr">
              <a:lnSpc>
                <a:spcPct val="107000"/>
              </a:lnSpc>
            </a:pPr>
            <a:endParaRPr lang="it-IT" sz="1200" dirty="0" smtClean="0">
              <a:ea typeface="Calibri"/>
              <a:cs typeface="Times New Roman"/>
            </a:endParaRPr>
          </a:p>
          <a:p>
            <a:pPr algn="just"/>
            <a:r>
              <a:rPr lang="it-IT" sz="1200" dirty="0" smtClean="0"/>
              <a:t>Spesso è un bisogno di conforto e speranza:</a:t>
            </a:r>
          </a:p>
          <a:p>
            <a:pPr algn="ctr"/>
            <a:r>
              <a:rPr lang="it-IT" sz="1200" i="1" dirty="0" smtClean="0">
                <a:sym typeface="Wingdings" panose="05000000000000000000" pitchFamily="2" charset="2"/>
              </a:rPr>
              <a:t>“Bisogna avere fede, credere, che esiste qualcuno più grande di noi che nei momenti di difficoltà ci può aiutare … a me è capitato …”</a:t>
            </a:r>
          </a:p>
          <a:p>
            <a:pPr lvl="0" algn="just"/>
            <a:endParaRPr lang="it-IT" sz="1200" dirty="0" smtClean="0">
              <a:solidFill>
                <a:prstClr val="black"/>
              </a:solidFill>
            </a:endParaRPr>
          </a:p>
          <a:p>
            <a:pPr lvl="0" algn="just"/>
            <a:r>
              <a:rPr lang="it-IT" sz="1200" dirty="0" smtClean="0">
                <a:solidFill>
                  <a:prstClr val="black"/>
                </a:solidFill>
              </a:rPr>
              <a:t>Una forma condivisa anche dai non praticanti: </a:t>
            </a:r>
          </a:p>
          <a:p>
            <a:pPr algn="ctr"/>
            <a:r>
              <a:rPr lang="it-IT" sz="1200" i="1" dirty="0" smtClean="0">
                <a:sym typeface="Wingdings" panose="05000000000000000000" pitchFamily="2" charset="2"/>
              </a:rPr>
              <a:t>“ La preghiera in chiesa è un atto formale … mentre io credo che la preghiera sia qualcosa di molto personale”</a:t>
            </a:r>
          </a:p>
          <a:p>
            <a:pPr algn="ctr"/>
            <a:endParaRPr lang="it-IT" sz="1200" i="1" dirty="0" smtClean="0">
              <a:sym typeface="Wingdings" panose="05000000000000000000" pitchFamily="2" charset="2"/>
            </a:endParaRPr>
          </a:p>
          <a:p>
            <a:pPr lvl="0" algn="just"/>
            <a:r>
              <a:rPr lang="it-IT" sz="1200" dirty="0" smtClean="0">
                <a:solidFill>
                  <a:prstClr val="black"/>
                </a:solidFill>
              </a:rPr>
              <a:t>In effetti è anche la forma più praticata: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38% prega regolarmente (almeno 1 v. settimana)</a:t>
            </a:r>
          </a:p>
          <a:p>
            <a:pPr marL="85725" lvl="0" indent="-85725" algn="just">
              <a:buFont typeface="Arial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</a:rPr>
              <a:t>48% regolarmente o abbastanza spesso (almeno 2-3 v mese).</a:t>
            </a:r>
          </a:p>
          <a:p>
            <a:pPr marL="85725" lvl="0" indent="-85725" algn="just">
              <a:buFont typeface="Arial" pitchFamily="34" charset="0"/>
              <a:buChar char="•"/>
            </a:pPr>
            <a:endParaRPr 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07504" y="155416"/>
            <a:ext cx="6912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2. Partecipazione condivisibile: Applicare i valori cristiani nella vita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2663280" y="900758"/>
            <a:ext cx="1080120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2663280" y="699542"/>
            <a:ext cx="2376264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+ Molto Condivisibile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220072" y="843558"/>
            <a:ext cx="3744416" cy="3393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it-IT" sz="1200" dirty="0" smtClean="0"/>
              <a:t>La seconda forma di partecipazione auspicabile  è  </a:t>
            </a:r>
            <a:r>
              <a:rPr lang="it-IT" sz="1200" b="1" dirty="0" smtClean="0"/>
              <a:t>sforzarsi di applicare i valori cristiani nella vita quotidiana</a:t>
            </a:r>
            <a:r>
              <a:rPr lang="it-IT" sz="1200" dirty="0" smtClean="0"/>
              <a:t>.</a:t>
            </a:r>
          </a:p>
          <a:p>
            <a:pPr algn="just">
              <a:spcBef>
                <a:spcPts val="300"/>
              </a:spcBef>
            </a:pPr>
            <a:endParaRPr lang="it-IT" sz="1200" dirty="0" smtClean="0"/>
          </a:p>
          <a:p>
            <a:pPr algn="just">
              <a:spcBef>
                <a:spcPts val="300"/>
              </a:spcBef>
            </a:pPr>
            <a:r>
              <a:rPr lang="it-IT" sz="1200" dirty="0" smtClean="0"/>
              <a:t>La coerenza è reclamata a gran voce:</a:t>
            </a:r>
          </a:p>
          <a:p>
            <a:pPr algn="ctr">
              <a:spcBef>
                <a:spcPts val="300"/>
              </a:spcBef>
            </a:pPr>
            <a:r>
              <a:rPr lang="it-IT" sz="1200" i="1" dirty="0" smtClean="0">
                <a:sym typeface="Wingdings" panose="05000000000000000000" pitchFamily="2" charset="2"/>
              </a:rPr>
              <a:t>“Essere Cattolici significa ‘seguire’ quanto dice Gesù e comportarsi di conseguenza …”</a:t>
            </a:r>
          </a:p>
          <a:p>
            <a:pPr lvl="0" algn="ctr">
              <a:spcBef>
                <a:spcPts val="300"/>
              </a:spcBef>
            </a:pPr>
            <a:r>
              <a:rPr lang="it-IT" sz="1200" i="1" dirty="0" smtClean="0">
                <a:sym typeface="Wingdings" panose="05000000000000000000" pitchFamily="2" charset="2"/>
              </a:rPr>
              <a:t>“Credere e praticare i principi più puri, cercare di metterli in atto”</a:t>
            </a:r>
          </a:p>
          <a:p>
            <a:pPr lvl="0" algn="just">
              <a:spcBef>
                <a:spcPts val="300"/>
              </a:spcBef>
            </a:pPr>
            <a:endParaRPr lang="it-IT" sz="1200" dirty="0" smtClean="0">
              <a:solidFill>
                <a:prstClr val="black"/>
              </a:solidFill>
            </a:endParaRPr>
          </a:p>
          <a:p>
            <a:pPr lvl="0" algn="just">
              <a:spcBef>
                <a:spcPts val="300"/>
              </a:spcBef>
            </a:pPr>
            <a:r>
              <a:rPr lang="it-IT" sz="1200" dirty="0" smtClean="0">
                <a:solidFill>
                  <a:prstClr val="black"/>
                </a:solidFill>
              </a:rPr>
              <a:t>Papa Francesco è un felice caso di applicazione: </a:t>
            </a:r>
          </a:p>
          <a:p>
            <a:pPr algn="ctr">
              <a:spcBef>
                <a:spcPts val="300"/>
              </a:spcBef>
            </a:pPr>
            <a:r>
              <a:rPr lang="it-IT" sz="1200" i="1" dirty="0" smtClean="0">
                <a:sym typeface="Wingdings" panose="05000000000000000000" pitchFamily="2" charset="2"/>
              </a:rPr>
              <a:t>“ Comunità cristiana significa fare buone azioni ed essere umili ma … non la vedo questa umiltà … adesso però con Papa Francesco le cose stanno cambiando” </a:t>
            </a:r>
          </a:p>
          <a:p>
            <a:pPr algn="ctr">
              <a:spcBef>
                <a:spcPts val="300"/>
              </a:spcBef>
            </a:pPr>
            <a:endParaRPr lang="it-IT" sz="1200" i="1" dirty="0" smtClean="0">
              <a:sym typeface="Wingdings" panose="05000000000000000000" pitchFamily="2" charset="2"/>
            </a:endParaRPr>
          </a:p>
          <a:p>
            <a:pPr marL="85725" lvl="0" indent="-85725" algn="just">
              <a:spcBef>
                <a:spcPts val="300"/>
              </a:spcBef>
            </a:pPr>
            <a:endParaRPr lang="it-IT" sz="1200" dirty="0" smtClean="0"/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107504" y="1059582"/>
          <a:ext cx="5112568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07504" y="155416"/>
            <a:ext cx="6912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3. Partecipazione condivisibile: Donare alle persone bisognose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2411760" y="900758"/>
            <a:ext cx="1080120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2411760" y="699542"/>
            <a:ext cx="2376264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+ Molto Condivisibile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004048" y="786547"/>
            <a:ext cx="3960440" cy="37625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it-IT" sz="1200" dirty="0" smtClean="0"/>
              <a:t>La terza forma di partecipazione desiderabile  è  donare alle persone bisognose: attenzione, tempo, denaro.</a:t>
            </a:r>
          </a:p>
          <a:p>
            <a:pPr marL="93663" indent="-93663" algn="ctr">
              <a:spcBef>
                <a:spcPts val="300"/>
              </a:spcBef>
              <a:spcAft>
                <a:spcPts val="300"/>
              </a:spcAft>
            </a:pPr>
            <a:r>
              <a:rPr lang="it-IT" sz="1200" i="1" dirty="0" smtClean="0">
                <a:sym typeface="Wingdings" panose="05000000000000000000" pitchFamily="2" charset="2"/>
              </a:rPr>
              <a:t>“Impegnarsi per gli altri … Collaborare tra tutti. Il punto principale di Cristo è aiutare gli altri, il nocciolo del credo cattolico”</a:t>
            </a:r>
            <a:r>
              <a:rPr lang="it-IT" sz="1200" b="1" dirty="0" smtClean="0"/>
              <a:t> </a:t>
            </a:r>
          </a:p>
          <a:p>
            <a:pPr marL="93663" indent="-93663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b="1" dirty="0" smtClean="0"/>
              <a:t>È  prima di tutto l’attenzione per quelli che hai attorno, </a:t>
            </a:r>
            <a:r>
              <a:rPr lang="it-IT" sz="1200" dirty="0" smtClean="0"/>
              <a:t> che possono contare su di te in caso di perdita del lavoro, malattia, separazione, </a:t>
            </a:r>
            <a:r>
              <a:rPr lang="it-IT" sz="1200" dirty="0" err="1" smtClean="0"/>
              <a:t>accudimento</a:t>
            </a:r>
            <a:r>
              <a:rPr lang="it-IT" sz="1200" dirty="0" smtClean="0"/>
              <a:t> dei figli …</a:t>
            </a:r>
          </a:p>
          <a:p>
            <a:pPr marL="93663" indent="-93663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b="1" dirty="0" smtClean="0"/>
              <a:t>È un impegno di volontariato: </a:t>
            </a:r>
            <a:r>
              <a:rPr lang="it-IT" sz="1200" dirty="0" smtClean="0"/>
              <a:t>la mensa di San Francesco, il refettorio della Caritas, la distribuzione dei pacchi.</a:t>
            </a:r>
          </a:p>
          <a:p>
            <a:pPr marL="176213" indent="-176213">
              <a:spcBef>
                <a:spcPts val="300"/>
              </a:spcBef>
            </a:pPr>
            <a:r>
              <a:rPr lang="it-IT" sz="1200" dirty="0" smtClean="0"/>
              <a:t>C’è una sostanziale differenza fra:</a:t>
            </a:r>
          </a:p>
          <a:p>
            <a:pPr marL="176213" indent="-176213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b="1" dirty="0" smtClean="0"/>
              <a:t>la donazione in denaro, che è  vissuta come un atto liberatorio,  </a:t>
            </a:r>
            <a:r>
              <a:rPr lang="it-IT" sz="1200" dirty="0" smtClean="0"/>
              <a:t>«ti mette a posto la coscienza»</a:t>
            </a:r>
          </a:p>
          <a:p>
            <a:pPr marL="176213" indent="-176213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b="1" dirty="0" smtClean="0"/>
              <a:t>e il volontariato sperimentato </a:t>
            </a:r>
            <a:r>
              <a:rPr lang="it-IT" sz="1200" dirty="0" smtClean="0"/>
              <a:t>che «ti torna»  come auto-gratificazione.</a:t>
            </a:r>
          </a:p>
          <a:p>
            <a:pPr marL="176213" indent="-176213">
              <a:spcBef>
                <a:spcPts val="300"/>
              </a:spcBef>
            </a:pPr>
            <a:r>
              <a:rPr lang="it-IT" sz="1200" dirty="0" smtClean="0"/>
              <a:t>Forma auspicata anche dai non praticanti:</a:t>
            </a:r>
          </a:p>
          <a:p>
            <a:pPr marL="176213" lvl="2" indent="-176213" algn="ctr">
              <a:spcBef>
                <a:spcPts val="300"/>
              </a:spcBef>
            </a:pPr>
            <a:r>
              <a:rPr lang="it-IT" sz="1200" i="1" dirty="0" smtClean="0"/>
              <a:t>“Io non frequento, non mi batto il petto, preferisco essere cattolica dando il mio aiuto”.</a:t>
            </a:r>
            <a:r>
              <a:rPr lang="it-IT" sz="1200" dirty="0" smtClean="0"/>
              <a:t> </a:t>
            </a:r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0" y="987574"/>
          <a:ext cx="5112568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0" y="987574"/>
          <a:ext cx="5112568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07504" y="155416"/>
            <a:ext cx="6912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4. Partecipazione condivisibile: Scandire la vita con i Sacramenti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2411760" y="900758"/>
            <a:ext cx="1080120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2411760" y="699542"/>
            <a:ext cx="2376264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+ Molto Condivisibile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004048" y="699542"/>
            <a:ext cx="3960440" cy="3908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it-IT" sz="1200" dirty="0" smtClean="0"/>
              <a:t>La quarta forma di partecipazione condivisibile </a:t>
            </a:r>
            <a:r>
              <a:rPr lang="it-IT" sz="1200" b="1" dirty="0" smtClean="0"/>
              <a:t>è  scandire le tappe della vita con i Sacramenti:</a:t>
            </a:r>
            <a:r>
              <a:rPr lang="it-IT" sz="1200" dirty="0" smtClean="0"/>
              <a:t> Battesimo, Prima Comunione, Cresima, Matrimonio, Funerale religiosi. </a:t>
            </a:r>
          </a:p>
          <a:p>
            <a:pPr marL="85725" indent="-85725" algn="just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dirty="0" smtClean="0"/>
              <a:t>Per alcuni infatti la partecipazione avviene nelle </a:t>
            </a:r>
            <a:r>
              <a:rPr lang="it-IT" sz="1200" b="1" dirty="0" smtClean="0"/>
              <a:t>grandi occasioni che scandiscono il ciclo di vita</a:t>
            </a:r>
          </a:p>
          <a:p>
            <a:pPr marL="85725" indent="-85725" algn="just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dirty="0" smtClean="0"/>
              <a:t>Perché è una </a:t>
            </a:r>
            <a:r>
              <a:rPr lang="it-IT" sz="1200" b="1" dirty="0" smtClean="0"/>
              <a:t>tradizione culturale e familiare </a:t>
            </a:r>
            <a:r>
              <a:rPr lang="it-IT" sz="1200" dirty="0" smtClean="0"/>
              <a:t>basata su valori che si desidera trasmettere ai  figli </a:t>
            </a:r>
          </a:p>
          <a:p>
            <a:pPr marL="85725" indent="-85725" algn="just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dirty="0" smtClean="0"/>
              <a:t>In occasione del Catechismo dei figli, </a:t>
            </a:r>
            <a:r>
              <a:rPr lang="it-IT" sz="1200" b="1" dirty="0" smtClean="0"/>
              <a:t>i parroci cercano di coinvolgere anche la famiglia</a:t>
            </a:r>
          </a:p>
          <a:p>
            <a:pPr marL="85725" indent="-85725" algn="just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dirty="0" smtClean="0"/>
              <a:t>E i bambini frequentano l’Oratorio </a:t>
            </a:r>
            <a:r>
              <a:rPr lang="it-IT" sz="1200" b="1" dirty="0" smtClean="0"/>
              <a:t>anche per attività di gioco e ricreazione,</a:t>
            </a:r>
            <a:r>
              <a:rPr lang="it-IT" sz="1200" dirty="0" smtClean="0"/>
              <a:t>  o  adesione a gruppi (scout, sportivi..)</a:t>
            </a:r>
          </a:p>
          <a:p>
            <a:pPr marL="85725" indent="-85725" algn="just">
              <a:spcBef>
                <a:spcPts val="300"/>
              </a:spcBef>
            </a:pPr>
            <a:r>
              <a:rPr lang="it-IT" sz="1200" dirty="0" smtClean="0"/>
              <a:t>A volte tale partecipazione è solo formale:</a:t>
            </a:r>
          </a:p>
          <a:p>
            <a:pPr marL="0" lvl="2" algn="ctr">
              <a:spcBef>
                <a:spcPts val="300"/>
              </a:spcBef>
            </a:pPr>
            <a:r>
              <a:rPr lang="it-IT" sz="1200" i="1" dirty="0" smtClean="0"/>
              <a:t>“Ai miei figli ho fatto fare battesimo e prima comunione,  ma più per non farli sentire diversi dagli altri bambini”</a:t>
            </a:r>
          </a:p>
          <a:p>
            <a:pPr marL="85725" lvl="2" indent="-85725" algn="just">
              <a:spcBef>
                <a:spcPts val="300"/>
              </a:spcBef>
            </a:pPr>
            <a:r>
              <a:rPr lang="it-IT" sz="1200" dirty="0" smtClean="0"/>
              <a:t>Ma altre volte è l’occasione per ricredersi e riavvicinarsi:</a:t>
            </a:r>
          </a:p>
          <a:p>
            <a:pPr marL="85725" lvl="2" indent="-85725" algn="ctr">
              <a:spcBef>
                <a:spcPts val="300"/>
              </a:spcBef>
            </a:pPr>
            <a:r>
              <a:rPr lang="it-IT" sz="1200" b="1" dirty="0" smtClean="0"/>
              <a:t> </a:t>
            </a:r>
            <a:r>
              <a:rPr lang="it-IT" sz="1200" i="1" dirty="0" smtClean="0"/>
              <a:t>“</a:t>
            </a:r>
            <a:r>
              <a:rPr lang="it-IT" sz="1200" i="1" dirty="0" smtClean="0">
                <a:sym typeface="Wingdings" panose="05000000000000000000" pitchFamily="2" charset="2"/>
              </a:rPr>
              <a:t>Ho dovuto andare dal parroco  per il funerale di mio padre,  ed ero terrorizzata perché non frequento. Invece mi  ha accolta con molta umanità,  mi ha chiesto di mio padre e poi ha fatto una bellissima omelia!”</a:t>
            </a:r>
            <a:r>
              <a:rPr lang="it-IT" sz="1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0" y="987574"/>
          <a:ext cx="5112568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07504" y="155416"/>
            <a:ext cx="6912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5. Partecipazione condivisibile: Frequentare i riti religiosi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5004048" y="753398"/>
            <a:ext cx="4032448" cy="39472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it-IT" sz="1200" dirty="0" smtClean="0"/>
              <a:t>La quinta forma di partecipazione condivisibile, </a:t>
            </a:r>
            <a:r>
              <a:rPr lang="it-IT" sz="1200" u="sng" dirty="0" smtClean="0"/>
              <a:t>a notevole distanza dalla precedente</a:t>
            </a:r>
            <a:r>
              <a:rPr lang="it-IT" sz="1200" dirty="0" smtClean="0"/>
              <a:t>, </a:t>
            </a:r>
            <a:r>
              <a:rPr lang="it-IT" sz="1200" b="1" dirty="0" smtClean="0"/>
              <a:t>è andare a Messa o frequentare i riti religiosi.</a:t>
            </a:r>
          </a:p>
          <a:p>
            <a:pPr marL="85725" indent="-85725" algn="just">
              <a:spcBef>
                <a:spcPts val="300"/>
              </a:spcBef>
            </a:pPr>
            <a:r>
              <a:rPr lang="it-IT" sz="1200" dirty="0" smtClean="0"/>
              <a:t>Per chi appartiene ai movimenti spirituali è essenziale:</a:t>
            </a:r>
          </a:p>
          <a:p>
            <a:pPr marL="176213" lvl="2" indent="-176213" algn="ctr">
              <a:spcBef>
                <a:spcPts val="300"/>
              </a:spcBef>
            </a:pPr>
            <a:r>
              <a:rPr lang="it-IT" sz="1200" i="1" dirty="0" smtClean="0">
                <a:sym typeface="Wingdings" panose="05000000000000000000" pitchFamily="2" charset="2"/>
              </a:rPr>
              <a:t>“Non c’è Chiesa senza partecipazione … prima di tutto ai Sacramenti … E la condivisione, la testimonianza … tutto il resto viene di seguito ...  “</a:t>
            </a:r>
          </a:p>
          <a:p>
            <a:pPr marL="85725" indent="-85725" algn="just">
              <a:spcBef>
                <a:spcPts val="300"/>
              </a:spcBef>
            </a:pPr>
            <a:r>
              <a:rPr lang="it-IT" sz="1200" dirty="0" smtClean="0"/>
              <a:t>Anche per chi va (solo) a Messa è il momento clou:</a:t>
            </a:r>
          </a:p>
          <a:p>
            <a:pPr marL="176213" lvl="2" indent="-176213" algn="ctr">
              <a:spcBef>
                <a:spcPts val="300"/>
              </a:spcBef>
            </a:pPr>
            <a:r>
              <a:rPr lang="it-IT" sz="1200" i="1" dirty="0" smtClean="0"/>
              <a:t>“Seguire la funzione insieme non ha lo stesso valore che stare da soli a pregare. Dà serenità stare in gruppi, scambiarsi il segno di pace mi fa sentire vicino agli altri”</a:t>
            </a:r>
          </a:p>
          <a:p>
            <a:pPr marL="85725" indent="-85725" algn="just">
              <a:spcBef>
                <a:spcPts val="300"/>
              </a:spcBef>
            </a:pPr>
            <a:r>
              <a:rPr lang="it-IT" sz="1200" dirty="0" smtClean="0"/>
              <a:t>Chi non pratica però è spesso critico:</a:t>
            </a:r>
          </a:p>
          <a:p>
            <a:pPr marL="176213" lvl="2" indent="-176213" algn="ctr">
              <a:spcBef>
                <a:spcPts val="300"/>
              </a:spcBef>
            </a:pPr>
            <a:r>
              <a:rPr lang="it-IT" sz="1200" i="1" dirty="0" smtClean="0"/>
              <a:t>“ L’ambiente della Chiesa è antiquato e incapace, per come la vedo io, di fare comunità anche con i giovani che hanno molte altre alternative ...”</a:t>
            </a:r>
          </a:p>
          <a:p>
            <a:pPr marL="85725" indent="-85725" algn="just">
              <a:spcBef>
                <a:spcPts val="300"/>
              </a:spcBef>
            </a:pPr>
            <a:r>
              <a:rPr lang="it-IT" sz="1200" dirty="0" smtClean="0"/>
              <a:t>In effetti:</a:t>
            </a:r>
          </a:p>
          <a:p>
            <a:pPr marL="85725" indent="-85725" algn="just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dirty="0" smtClean="0"/>
              <a:t> solo il 22%  pratica regolarmente (almeno 1 v settimana)</a:t>
            </a:r>
          </a:p>
          <a:p>
            <a:pPr marL="85725" indent="-85725" algn="just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dirty="0" smtClean="0"/>
              <a:t> si raggiunge il 30%  se si includono coloro che frequentano 2-3 volte al mese.</a:t>
            </a:r>
            <a:endParaRPr lang="it-IT" sz="1200" i="1" dirty="0" smtClean="0"/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2411760" y="900758"/>
            <a:ext cx="1080120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2411760" y="699542"/>
            <a:ext cx="2376264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+ Molto Condivisibile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0" y="987574"/>
          <a:ext cx="5112568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07504" y="155416"/>
            <a:ext cx="6912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6. Partecipazione: Rinnovare la vita es. aderire a </a:t>
            </a:r>
            <a:r>
              <a:rPr lang="it-IT" dirty="0" err="1" smtClean="0"/>
              <a:t>Movim</a:t>
            </a:r>
            <a:r>
              <a:rPr lang="it-IT" dirty="0" smtClean="0"/>
              <a:t>. Spirituali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4788024" y="786933"/>
            <a:ext cx="4248472" cy="38010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it-IT" sz="1200" dirty="0" smtClean="0"/>
              <a:t>La sesta forma di partecipazione auspicabile è un </a:t>
            </a:r>
            <a:r>
              <a:rPr lang="it-IT" sz="1200" b="1" dirty="0" smtClean="0"/>
              <a:t>percorso serio di riflessione spirituale e di rinnovamento della propria vita </a:t>
            </a:r>
            <a:r>
              <a:rPr lang="it-IT" sz="1200" dirty="0" smtClean="0"/>
              <a:t>(es. aderendo a movimenti spirituali).</a:t>
            </a:r>
          </a:p>
          <a:p>
            <a:pPr algn="just">
              <a:spcBef>
                <a:spcPts val="300"/>
              </a:spcBef>
            </a:pPr>
            <a:r>
              <a:rPr lang="it-IT" sz="1200" dirty="0" smtClean="0"/>
              <a:t>In realtà secondo la nostra ricerca </a:t>
            </a:r>
            <a:r>
              <a:rPr lang="it-IT" sz="1200" b="1" dirty="0" smtClean="0"/>
              <a:t>solo circa il 12% appartiene (o è appartenuto) a movimenti </a:t>
            </a:r>
            <a:r>
              <a:rPr lang="it-IT" sz="1200" dirty="0" smtClean="0"/>
              <a:t>come Neocatecumenali, </a:t>
            </a:r>
            <a:r>
              <a:rPr lang="it-IT" sz="1200" dirty="0" err="1" smtClean="0"/>
              <a:t>Focolarini</a:t>
            </a:r>
            <a:r>
              <a:rPr lang="it-IT" sz="1200" dirty="0" smtClean="0"/>
              <a:t>, Comunione e Liberazione, Rinnovamento dello Spirito o altri simili.</a:t>
            </a:r>
          </a:p>
          <a:p>
            <a:pPr algn="just">
              <a:spcBef>
                <a:spcPts val="300"/>
              </a:spcBef>
            </a:pPr>
            <a:r>
              <a:rPr lang="it-IT" sz="1200" b="1" dirty="0" smtClean="0"/>
              <a:t>Dunque dobbiamo interpretare questa opinione come un’ulteriore richiesta di coerenza, specie presso chi non pratica. </a:t>
            </a:r>
          </a:p>
          <a:p>
            <a:pPr algn="just">
              <a:spcBef>
                <a:spcPts val="300"/>
              </a:spcBef>
            </a:pPr>
            <a:r>
              <a:rPr lang="it-IT" sz="1200" dirty="0" smtClean="0"/>
              <a:t>Effettivamente i componenti di questi movimenti sono spesso giovani che desiderano un coinvolgimento reale.  Si tratta di:</a:t>
            </a:r>
          </a:p>
          <a:p>
            <a:pPr marL="176213" indent="-176213">
              <a:spcBef>
                <a:spcPts val="300"/>
              </a:spcBef>
              <a:buFont typeface="Wingdings" pitchFamily="2" charset="2"/>
              <a:buChar char="ü"/>
            </a:pPr>
            <a:r>
              <a:rPr lang="it-IT" sz="1200" b="1" dirty="0" smtClean="0"/>
              <a:t>un cammino  di rinnovamento </a:t>
            </a:r>
            <a:r>
              <a:rPr lang="it-IT" sz="1200" dirty="0" smtClean="0"/>
              <a:t>(nuova vita …) </a:t>
            </a:r>
          </a:p>
          <a:p>
            <a:pPr marL="176213" indent="-176213">
              <a:spcBef>
                <a:spcPts val="300"/>
              </a:spcBef>
              <a:buFont typeface="Wingdings" pitchFamily="2" charset="2"/>
              <a:buChar char="ü"/>
            </a:pPr>
            <a:r>
              <a:rPr lang="it-IT" sz="1200" b="1" dirty="0" smtClean="0"/>
              <a:t>decentrarsi, non pensare che ci sono solo io </a:t>
            </a:r>
          </a:p>
          <a:p>
            <a:pPr marL="176213" indent="-176213">
              <a:spcBef>
                <a:spcPts val="300"/>
              </a:spcBef>
              <a:buFont typeface="Wingdings" pitchFamily="2" charset="2"/>
              <a:buChar char="ü"/>
            </a:pPr>
            <a:r>
              <a:rPr lang="it-IT" sz="1200" b="1" dirty="0" smtClean="0"/>
              <a:t>partecipare </a:t>
            </a:r>
            <a:r>
              <a:rPr lang="it-IT" sz="1200" dirty="0" smtClean="0"/>
              <a:t>(essere cristiani  “è” partecipazione)</a:t>
            </a:r>
          </a:p>
          <a:p>
            <a:pPr marL="176213" indent="-176213">
              <a:spcBef>
                <a:spcPts val="300"/>
              </a:spcBef>
              <a:buFont typeface="Wingdings" pitchFamily="2" charset="2"/>
              <a:buChar char="ü"/>
            </a:pPr>
            <a:r>
              <a:rPr lang="it-IT" sz="1200" b="1" dirty="0" smtClean="0"/>
              <a:t>accettare gli errori della Chiesa </a:t>
            </a:r>
            <a:r>
              <a:rPr lang="it-IT" sz="1200" dirty="0" smtClean="0"/>
              <a:t>perché siamo umani</a:t>
            </a:r>
          </a:p>
          <a:p>
            <a:pPr marL="176213" indent="-176213">
              <a:spcBef>
                <a:spcPts val="300"/>
              </a:spcBef>
              <a:buFont typeface="Wingdings" pitchFamily="2" charset="2"/>
              <a:buChar char="ü"/>
            </a:pPr>
            <a:r>
              <a:rPr lang="it-IT" sz="1200" b="1" dirty="0" smtClean="0"/>
              <a:t>non farsi sconfortare</a:t>
            </a:r>
            <a:r>
              <a:rPr lang="it-IT" sz="1200" dirty="0" smtClean="0"/>
              <a:t>, ma riprovarci  ogni volta</a:t>
            </a:r>
          </a:p>
          <a:p>
            <a:pPr marL="176213" indent="-176213">
              <a:spcBef>
                <a:spcPts val="300"/>
              </a:spcBef>
              <a:buFont typeface="Wingdings" pitchFamily="2" charset="2"/>
              <a:buChar char="ü"/>
            </a:pPr>
            <a:r>
              <a:rPr lang="it-IT" sz="1200" b="1" dirty="0" smtClean="0"/>
              <a:t>sorridere</a:t>
            </a:r>
            <a:r>
              <a:rPr lang="it-IT" sz="1200" dirty="0" smtClean="0"/>
              <a:t>, </a:t>
            </a:r>
            <a:r>
              <a:rPr lang="it-IT" sz="1200" b="1" dirty="0" smtClean="0"/>
              <a:t>chiedere scusa, riconoscere l’altro</a:t>
            </a:r>
          </a:p>
          <a:p>
            <a:pPr marL="176213" indent="-176213">
              <a:spcBef>
                <a:spcPts val="300"/>
              </a:spcBef>
            </a:pPr>
            <a:r>
              <a:rPr lang="it-IT" sz="1200" dirty="0" smtClean="0"/>
              <a:t>«</a:t>
            </a:r>
            <a:r>
              <a:rPr lang="it-IT" sz="1200" i="1" dirty="0" smtClean="0"/>
              <a:t>Far parte della Chiesa fa pensare che il mondo sia ancora bello»</a:t>
            </a: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2411760" y="900758"/>
            <a:ext cx="1080120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2411760" y="699542"/>
            <a:ext cx="2376264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+ Molto Condivisibile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0" y="987574"/>
          <a:ext cx="5112568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07504" y="155416"/>
            <a:ext cx="6912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7. Partecipazione: Sostentamento della Chiesa con 8 per mille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4788024" y="771550"/>
            <a:ext cx="4248472" cy="3831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it-IT" sz="1200" dirty="0" smtClean="0"/>
              <a:t>La settima forma di partecipazione auspicabile è contribuire con </a:t>
            </a:r>
            <a:r>
              <a:rPr lang="it-IT" sz="1200" b="1" dirty="0" smtClean="0"/>
              <a:t>l’8 per mille al sostentamento  della  Chiesa Cattolica</a:t>
            </a:r>
            <a:r>
              <a:rPr lang="it-IT" sz="1200" dirty="0" smtClean="0"/>
              <a:t>. Argomento controverso:</a:t>
            </a:r>
          </a:p>
          <a:p>
            <a:pPr marL="180975" lvl="1" indent="-180975">
              <a:spcBef>
                <a:spcPts val="300"/>
              </a:spcBef>
              <a:buFont typeface="Wingdings" pitchFamily="2" charset="2"/>
              <a:buChar char="ü"/>
            </a:pPr>
            <a:r>
              <a:rPr lang="it-IT" sz="1200" b="1" dirty="0" smtClean="0">
                <a:cs typeface="Arial" panose="020B0604020202020204" pitchFamily="34" charset="0"/>
              </a:rPr>
              <a:t>Per i praticanti è scontato, consapevoli dei bisogni della Chiesa, e fiduciosi sull’uso che l’istituzione potrà farne:</a:t>
            </a:r>
            <a:endParaRPr lang="it-IT" sz="1200" i="1" dirty="0" smtClean="0"/>
          </a:p>
          <a:p>
            <a:pPr marL="180975" lvl="1" algn="ctr">
              <a:spcBef>
                <a:spcPts val="300"/>
              </a:spcBef>
            </a:pPr>
            <a:r>
              <a:rPr lang="it-IT" sz="1200" i="1" dirty="0" smtClean="0"/>
              <a:t>“Credo nella Chiesa e all’opera che fanno i sacerdoti e fanno tanto, lo dono con serenità”</a:t>
            </a:r>
          </a:p>
          <a:p>
            <a:pPr marL="180975" lvl="1" indent="-180975">
              <a:spcBef>
                <a:spcPts val="300"/>
              </a:spcBef>
              <a:buFont typeface="Wingdings" pitchFamily="2" charset="2"/>
              <a:buChar char="ü"/>
            </a:pPr>
            <a:r>
              <a:rPr lang="it-IT" sz="1200" b="1" dirty="0" smtClean="0">
                <a:cs typeface="Arial" panose="020B0604020202020204" pitchFamily="34" charset="0"/>
              </a:rPr>
              <a:t>Tuttavia  alcuni praticanti “molto coinvolti” </a:t>
            </a:r>
            <a:r>
              <a:rPr lang="it-IT" sz="1200" dirty="0" smtClean="0">
                <a:ea typeface="Calibri" pitchFamily="34" charset="0"/>
                <a:cs typeface="Calibri" pitchFamily="34" charset="0"/>
              </a:rPr>
              <a:t>fanno fatica a tenere insieme due piani valoriali lontani: il tema dell’essere cattolico e la richiesta di finanziamento</a:t>
            </a:r>
          </a:p>
          <a:p>
            <a:pPr marL="180975" indent="-180975">
              <a:spcBef>
                <a:spcPts val="300"/>
              </a:spcBef>
              <a:buFont typeface="Wingdings" pitchFamily="2" charset="2"/>
              <a:buChar char="ü"/>
            </a:pPr>
            <a:r>
              <a:rPr lang="it-IT" sz="1200" b="1" dirty="0" smtClean="0">
                <a:cs typeface="Arial" panose="020B0604020202020204" pitchFamily="34" charset="0"/>
              </a:rPr>
              <a:t>I praticanti saltuari tendono a firmare l’otto per mille senza regolarità</a:t>
            </a:r>
            <a:r>
              <a:rPr lang="it-IT" sz="1200" dirty="0" smtClean="0">
                <a:cs typeface="Arial" panose="020B0604020202020204" pitchFamily="34" charset="0"/>
              </a:rPr>
              <a:t>, cioè lo destinano in modo abbastanza impulsivo esprimendo un vissuto del momento:</a:t>
            </a:r>
          </a:p>
          <a:p>
            <a:pPr marL="180975" lvl="1" indent="-180975" algn="ctr">
              <a:spcBef>
                <a:spcPts val="300"/>
              </a:spcBef>
            </a:pPr>
            <a:r>
              <a:rPr lang="it-IT" sz="1200" i="1" dirty="0" smtClean="0">
                <a:cs typeface="Arial" panose="020B0604020202020204" pitchFamily="34" charset="0"/>
              </a:rPr>
              <a:t>“Dipende dalle volte … spesso alla Chiesa Cattolica, ma quando ci sono stati gli scandali di pedofilia oppure del superattico del cardinale … proprio  non mi sono sentito … penso di averli lasciati allo Stato“</a:t>
            </a:r>
          </a:p>
          <a:p>
            <a:pPr marL="176213" lvl="1" indent="-258763">
              <a:spcBef>
                <a:spcPts val="300"/>
              </a:spcBef>
            </a:pPr>
            <a:r>
              <a:rPr lang="it-IT" sz="1200" b="1" dirty="0" smtClean="0">
                <a:solidFill>
                  <a:prstClr val="black"/>
                </a:solidFill>
              </a:rPr>
              <a:t>In effetti circa 34% firma regolarmente (ogni anno), 26% saltuariamente (alcuni anni sì, altri no).</a:t>
            </a:r>
            <a:endParaRPr lang="it-IT" sz="1200" dirty="0" smtClean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2411760" y="900758"/>
            <a:ext cx="1080120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2411760" y="699542"/>
            <a:ext cx="2376264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+ Molto Condivisibile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51521" y="195486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8. Partecipazione: Impegnarsi in Parrocchia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323528" y="843558"/>
          <a:ext cx="5112568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vale 7"/>
          <p:cNvSpPr/>
          <p:nvPr/>
        </p:nvSpPr>
        <p:spPr>
          <a:xfrm>
            <a:off x="72008" y="3363838"/>
            <a:ext cx="2771800" cy="113042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364088" y="1028462"/>
            <a:ext cx="3456384" cy="27802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spcBef>
                <a:spcPts val="100"/>
              </a:spcBef>
            </a:pPr>
            <a:r>
              <a:rPr lang="it-IT" sz="1200" dirty="0" smtClean="0"/>
              <a:t>Ultima forma di partecipazione auspicabile è </a:t>
            </a:r>
            <a:r>
              <a:rPr lang="it-IT" sz="1200" b="1" dirty="0" smtClean="0"/>
              <a:t>l’impegno in Parrocchia.</a:t>
            </a:r>
          </a:p>
          <a:p>
            <a:pPr algn="just">
              <a:spcBef>
                <a:spcPts val="100"/>
              </a:spcBef>
            </a:pPr>
            <a:endParaRPr lang="it-IT" sz="1200" dirty="0" smtClean="0"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100"/>
              </a:spcBef>
            </a:pPr>
            <a:r>
              <a:rPr lang="it-IT" sz="1200" dirty="0" smtClean="0">
                <a:ea typeface="Calibri" pitchFamily="34" charset="0"/>
                <a:cs typeface="Calibri" pitchFamily="34" charset="0"/>
              </a:rPr>
              <a:t>Perché è in fondo? </a:t>
            </a:r>
          </a:p>
          <a:p>
            <a:pPr algn="just">
              <a:spcBef>
                <a:spcPts val="100"/>
              </a:spcBef>
            </a:pPr>
            <a:r>
              <a:rPr lang="it-IT" sz="1200" b="1" dirty="0" smtClean="0">
                <a:ea typeface="Calibri" pitchFamily="34" charset="0"/>
                <a:cs typeface="Calibri" pitchFamily="34" charset="0"/>
              </a:rPr>
              <a:t>Perché in fin dei conti solo una minoranza frequenta la Parrocchia:</a:t>
            </a:r>
          </a:p>
          <a:p>
            <a:pPr algn="just">
              <a:spcBef>
                <a:spcPts val="100"/>
              </a:spcBef>
              <a:buFont typeface="Arial" pitchFamily="34" charset="0"/>
              <a:buChar char="•"/>
            </a:pPr>
            <a:r>
              <a:rPr lang="it-IT" sz="1200" dirty="0" smtClean="0">
                <a:ea typeface="Calibri" pitchFamily="34" charset="0"/>
                <a:cs typeface="Calibri" pitchFamily="34" charset="0"/>
              </a:rPr>
              <a:t>  meno di un terzo dei Cattolici va a Messa almeno 2 v .al mese; meno di un quarto regolarmente</a:t>
            </a:r>
          </a:p>
          <a:p>
            <a:pPr algn="just">
              <a:spcBef>
                <a:spcPts val="100"/>
              </a:spcBef>
              <a:buFont typeface="Arial" pitchFamily="34" charset="0"/>
              <a:buChar char="•"/>
            </a:pPr>
            <a:r>
              <a:rPr lang="it-IT" sz="1200" dirty="0" smtClean="0">
                <a:ea typeface="Calibri" pitchFamily="34" charset="0"/>
                <a:cs typeface="Calibri" pitchFamily="34" charset="0"/>
              </a:rPr>
              <a:t> un quarto partecipa alle attività dell’Oratorio /Parrocchia almeno ogni tanto (23%)</a:t>
            </a:r>
          </a:p>
          <a:p>
            <a:pPr algn="just">
              <a:spcBef>
                <a:spcPts val="100"/>
              </a:spcBef>
              <a:buFont typeface="Arial" pitchFamily="34" charset="0"/>
              <a:buChar char="•"/>
            </a:pPr>
            <a:r>
              <a:rPr lang="it-IT" sz="1200" dirty="0" smtClean="0">
                <a:ea typeface="Calibri" pitchFamily="34" charset="0"/>
                <a:cs typeface="Calibri" pitchFamily="34" charset="0"/>
              </a:rPr>
              <a:t>  solo </a:t>
            </a:r>
            <a:r>
              <a:rPr lang="it-IT" sz="1200" b="1" dirty="0" smtClean="0">
                <a:ea typeface="Calibri" pitchFamily="34" charset="0"/>
                <a:cs typeface="Calibri" pitchFamily="34" charset="0"/>
              </a:rPr>
              <a:t>l’8%  si impegna in Parrocchia regolarmente.</a:t>
            </a:r>
            <a:endParaRPr lang="it-IT" sz="1200" dirty="0" smtClean="0"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100"/>
              </a:spcBef>
              <a:buFont typeface="Arial" pitchFamily="34" charset="0"/>
              <a:buChar char="•"/>
            </a:pPr>
            <a:endParaRPr lang="it-IT" sz="1200" b="1" dirty="0" smtClean="0"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100"/>
              </a:spcBef>
            </a:pPr>
            <a:r>
              <a:rPr lang="it-IT" sz="1200" b="1" dirty="0" smtClean="0">
                <a:ea typeface="Calibri" pitchFamily="34" charset="0"/>
                <a:cs typeface="Calibri" pitchFamily="34" charset="0"/>
              </a:rPr>
              <a:t>Si tratta di un mondo ristretto che non è conosciuto  da tutti!</a:t>
            </a: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2699792" y="813361"/>
            <a:ext cx="1080120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2699792" y="612145"/>
            <a:ext cx="2376264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+ Molto Condivisibile %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60374" y="267494"/>
            <a:ext cx="828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L’impianto della ricerca: metodologia integrata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971600" y="1059582"/>
            <a:ext cx="1800200" cy="576064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ln>
                  <a:solidFill>
                    <a:schemeClr val="bg1"/>
                  </a:solidFill>
                </a:ln>
                <a:latin typeface="+mj-lt"/>
              </a:rPr>
              <a:t>I sacerdoti</a:t>
            </a:r>
            <a:endParaRPr lang="it-IT" sz="1400" dirty="0">
              <a:ln>
                <a:solidFill>
                  <a:schemeClr val="bg1"/>
                </a:solidFill>
              </a:ln>
              <a:latin typeface="+mj-lt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076056" y="1059582"/>
            <a:ext cx="1807058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atin typeface="+mj-lt"/>
              </a:rPr>
              <a:t>I Cattolici</a:t>
            </a:r>
            <a:endParaRPr lang="it-IT" sz="1400" b="1" dirty="0"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707904" y="1779662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+mj-lt"/>
              </a:rPr>
              <a:t>Fase qualitativa</a:t>
            </a:r>
            <a:r>
              <a:rPr lang="it-IT" sz="1400" dirty="0" smtClean="0">
                <a:latin typeface="+mj-lt"/>
              </a:rPr>
              <a:t>: </a:t>
            </a:r>
          </a:p>
          <a:p>
            <a:pPr algn="ctr"/>
            <a:r>
              <a:rPr lang="it-IT" sz="1400" dirty="0" smtClean="0">
                <a:latin typeface="+mj-lt"/>
              </a:rPr>
              <a:t>24 colloqui individuali approfonditi  a Cattolici praticanti  e non</a:t>
            </a:r>
            <a:endParaRPr lang="it-IT" sz="1400" dirty="0"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55576" y="1779662"/>
            <a:ext cx="21962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+mj-lt"/>
              </a:rPr>
              <a:t>Fase qualitativa</a:t>
            </a:r>
            <a:r>
              <a:rPr lang="it-IT" sz="1400" dirty="0" smtClean="0">
                <a:latin typeface="+mj-lt"/>
              </a:rPr>
              <a:t>:</a:t>
            </a:r>
          </a:p>
          <a:p>
            <a:pPr algn="ctr"/>
            <a:r>
              <a:rPr lang="it-IT" sz="1400" dirty="0" smtClean="0">
                <a:latin typeface="+mj-lt"/>
              </a:rPr>
              <a:t>10 colloqui individuali approfonditi</a:t>
            </a:r>
            <a:endParaRPr lang="it-IT" sz="1400" dirty="0">
              <a:latin typeface="+mj-lt"/>
            </a:endParaRPr>
          </a:p>
        </p:txBody>
      </p:sp>
      <p:pic>
        <p:nvPicPr>
          <p:cNvPr id="22532" name="Picture 4" descr="Con i fondi dell’8xmille la Chiesa del Carmine, prima inagibile, è tornata ad essere un punto fermo per gli abitanti del paese. La speranza di Padre Luca è divenuta certezza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7774"/>
            <a:ext cx="2664297" cy="1778865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5940152" y="1833667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+mj-lt"/>
              </a:rPr>
              <a:t>Fase quantitativa</a:t>
            </a:r>
            <a:r>
              <a:rPr lang="it-IT" sz="1400" dirty="0" smtClean="0">
                <a:latin typeface="+mj-lt"/>
              </a:rPr>
              <a:t>: </a:t>
            </a:r>
          </a:p>
          <a:p>
            <a:pPr marL="342900" indent="-342900" algn="ctr">
              <a:buAutoNum type="arabicPlain" startAt="1000"/>
            </a:pPr>
            <a:r>
              <a:rPr lang="it-IT" sz="1400" dirty="0" smtClean="0">
                <a:latin typeface="+mj-lt"/>
              </a:rPr>
              <a:t> Interviste a Cattolici almeno per tradizione (on </a:t>
            </a:r>
            <a:r>
              <a:rPr lang="it-IT" sz="1400" dirty="0" err="1" smtClean="0">
                <a:latin typeface="+mj-lt"/>
              </a:rPr>
              <a:t>line</a:t>
            </a:r>
            <a:r>
              <a:rPr lang="it-IT" sz="1400" dirty="0" smtClean="0">
                <a:latin typeface="+mj-lt"/>
              </a:rPr>
              <a:t> e telefoniche fisso o mobile)</a:t>
            </a:r>
            <a:endParaRPr lang="it-IT" sz="1400" dirty="0">
              <a:latin typeface="+mj-lt"/>
            </a:endParaRPr>
          </a:p>
        </p:txBody>
      </p:sp>
      <p:pic>
        <p:nvPicPr>
          <p:cNvPr id="26628" name="Picture 4" descr="Risultati immagini per pers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787773"/>
            <a:ext cx="4752528" cy="17448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36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79512" y="195486"/>
            <a:ext cx="828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Eppure la Parrocchia  è un centro aperto a tutti!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386" name="AutoShape 2" descr="Risultati immagini per cerchi concentric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539552" y="915566"/>
            <a:ext cx="3816424" cy="33547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it-IT" sz="1200" b="1" u="sng" dirty="0" smtClean="0"/>
              <a:t>La Parrocchia</a:t>
            </a:r>
            <a:r>
              <a:rPr lang="it-IT" sz="1200" b="1" dirty="0" smtClean="0"/>
              <a:t>:</a:t>
            </a:r>
          </a:p>
          <a:p>
            <a:pPr>
              <a:spcBef>
                <a:spcPts val="300"/>
              </a:spcBef>
            </a:pPr>
            <a:r>
              <a:rPr lang="it-IT" sz="1200" b="1" dirty="0" smtClean="0"/>
              <a:t>soprattutto nelle periferie degradate delle grandi città, oltre ad essere un punto di riferimento per tutto il quartiere:</a:t>
            </a:r>
          </a:p>
          <a:p>
            <a:pPr marL="176213" indent="-176213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dirty="0" smtClean="0"/>
              <a:t>con il  parco giochi,  i campi sportivi, doposcuola, attività culturali e ricreative</a:t>
            </a:r>
          </a:p>
          <a:p>
            <a:pPr>
              <a:spcBef>
                <a:spcPts val="300"/>
              </a:spcBef>
            </a:pPr>
            <a:r>
              <a:rPr lang="it-IT" sz="1200" b="1" dirty="0" smtClean="0"/>
              <a:t>… E’ un centro di assistenza sociale che offre:</a:t>
            </a:r>
          </a:p>
          <a:p>
            <a:pPr marL="176213" indent="-176213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dirty="0" smtClean="0"/>
              <a:t>centri di ascolto per le famiglie</a:t>
            </a:r>
          </a:p>
          <a:p>
            <a:pPr marL="176213" indent="-176213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dirty="0" smtClean="0"/>
              <a:t>distribuzione della spesa alimentare</a:t>
            </a:r>
          </a:p>
          <a:p>
            <a:pPr marL="176213" indent="-176213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dirty="0" smtClean="0"/>
              <a:t>sport per l’inclusione dei </a:t>
            </a:r>
            <a:r>
              <a:rPr lang="it-IT" sz="1200" dirty="0" err="1" smtClean="0"/>
              <a:t>border</a:t>
            </a:r>
            <a:r>
              <a:rPr lang="it-IT" sz="1200" dirty="0" smtClean="0"/>
              <a:t> </a:t>
            </a:r>
            <a:r>
              <a:rPr lang="it-IT" sz="1200" dirty="0" err="1" smtClean="0"/>
              <a:t>line</a:t>
            </a:r>
            <a:endParaRPr lang="it-IT" sz="1200" dirty="0" smtClean="0"/>
          </a:p>
          <a:p>
            <a:pPr marL="176213" indent="-176213">
              <a:spcBef>
                <a:spcPts val="300"/>
              </a:spcBef>
              <a:buFont typeface="Arial" pitchFamily="34" charset="0"/>
              <a:buChar char="•"/>
            </a:pPr>
            <a:r>
              <a:rPr lang="it-IT" sz="1200" dirty="0" smtClean="0"/>
              <a:t>e cerca di fronteggiare la dispersione scolastica e il disagio adolescenziale, alleandosi con la scuola e le forze dell’ordine</a:t>
            </a:r>
          </a:p>
          <a:p>
            <a:pPr>
              <a:spcBef>
                <a:spcPts val="300"/>
              </a:spcBef>
            </a:pPr>
            <a:r>
              <a:rPr lang="it-IT" sz="1200" b="1" dirty="0" smtClean="0"/>
              <a:t>Naturalmente oltre al parroco /sacerdote –che in certi casi è un eroe- ci sono i volontari che si impegnano attivamente.</a:t>
            </a:r>
            <a:endParaRPr lang="it-IT" sz="1200" i="1" dirty="0" smtClean="0"/>
          </a:p>
        </p:txBody>
      </p:sp>
      <p:sp>
        <p:nvSpPr>
          <p:cNvPr id="10" name="Rettangolo 9"/>
          <p:cNvSpPr/>
          <p:nvPr/>
        </p:nvSpPr>
        <p:spPr>
          <a:xfrm>
            <a:off x="4932040" y="915566"/>
            <a:ext cx="3744416" cy="3303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6213" indent="-176213">
              <a:spcBef>
                <a:spcPts val="400"/>
              </a:spcBef>
            </a:pPr>
            <a:r>
              <a:rPr lang="it-IT" sz="1200" b="1" u="sng" dirty="0" smtClean="0"/>
              <a:t>I volontari secondo i sacerdoti:</a:t>
            </a:r>
          </a:p>
          <a:p>
            <a:pPr marL="176213" indent="-176213">
              <a:spcBef>
                <a:spcPts val="400"/>
              </a:spcBef>
              <a:buFont typeface="Wingdings" pitchFamily="2" charset="2"/>
              <a:buChar char="ü"/>
            </a:pPr>
            <a:r>
              <a:rPr lang="it-IT" sz="1200" b="1" dirty="0" smtClean="0"/>
              <a:t>Danno una mano importante</a:t>
            </a:r>
            <a:r>
              <a:rPr lang="it-IT" sz="1200" dirty="0" smtClean="0"/>
              <a:t>: “</a:t>
            </a:r>
            <a:r>
              <a:rPr lang="it-IT" sz="1200" i="1" dirty="0" smtClean="0"/>
              <a:t>sono la mia famiglia</a:t>
            </a:r>
            <a:r>
              <a:rPr lang="it-IT" sz="1200" dirty="0" smtClean="0"/>
              <a:t>”</a:t>
            </a:r>
          </a:p>
          <a:p>
            <a:pPr marL="176213" indent="-176213">
              <a:spcBef>
                <a:spcPts val="400"/>
              </a:spcBef>
              <a:buFont typeface="Wingdings" pitchFamily="2" charset="2"/>
              <a:buChar char="ü"/>
            </a:pPr>
            <a:r>
              <a:rPr lang="it-IT" sz="1200" dirty="0" smtClean="0"/>
              <a:t>E, come accade per la  famiglia, </a:t>
            </a:r>
            <a:r>
              <a:rPr lang="it-IT" sz="1200" b="1" dirty="0" smtClean="0"/>
              <a:t>i volontari sono  indispensabili </a:t>
            </a:r>
            <a:r>
              <a:rPr lang="it-IT" sz="1200" dirty="0" smtClean="0"/>
              <a:t>(“</a:t>
            </a:r>
            <a:r>
              <a:rPr lang="it-IT" sz="1200" i="1" dirty="0" smtClean="0"/>
              <a:t>si preoccupano di me, mi chiedono come sto, mi dicono che mi vedono stanco”)</a:t>
            </a:r>
          </a:p>
          <a:p>
            <a:pPr marL="176213" indent="-176213">
              <a:spcBef>
                <a:spcPts val="400"/>
              </a:spcBef>
              <a:buFont typeface="Wingdings" pitchFamily="2" charset="2"/>
              <a:buChar char="ü"/>
            </a:pPr>
            <a:r>
              <a:rPr lang="it-IT" sz="1200" b="1" dirty="0" smtClean="0"/>
              <a:t>A volte sono un po’ critici  riguardo l’apertura del prete verso il mondo esterno</a:t>
            </a:r>
            <a:r>
              <a:rPr lang="it-IT" sz="1200" dirty="0" smtClean="0"/>
              <a:t>, preferirebbero che si facesse differenza fra chi è dentro (segue le regole),  e chi è fuori  (ha preso un’altra strada, si è allontanato dalla Chiesa) </a:t>
            </a:r>
          </a:p>
          <a:p>
            <a:pPr marL="176213" indent="-176213">
              <a:spcBef>
                <a:spcPts val="400"/>
              </a:spcBef>
              <a:buFont typeface="Wingdings" pitchFamily="2" charset="2"/>
              <a:buChar char="ü"/>
            </a:pPr>
            <a:r>
              <a:rPr lang="it-IT" sz="1200" dirty="0" smtClean="0"/>
              <a:t>Oppure i volontari </a:t>
            </a:r>
            <a:r>
              <a:rPr lang="it-IT" sz="1200" b="1" dirty="0" smtClean="0"/>
              <a:t>rimangono delusi se i progetti non vanno come vorrebbero:</a:t>
            </a:r>
            <a:endParaRPr lang="it-IT" sz="1200" dirty="0" smtClean="0"/>
          </a:p>
          <a:p>
            <a:pPr algn="ctr">
              <a:spcBef>
                <a:spcPts val="400"/>
              </a:spcBef>
            </a:pPr>
            <a:r>
              <a:rPr lang="it-IT" sz="1200" i="1" dirty="0" smtClean="0"/>
              <a:t>“Bisogna seminare, senza sapere come andrà, la strada è impervia e ogni persona misteriosa. Tu puoi sperare che le azioni vadano come vorresti, ma non bisogna farsi «fuorviare» dall’esito”  </a:t>
            </a:r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267494"/>
            <a:ext cx="828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Ma i “distanti dalla Chiesa”non conoscono la Parrocchia attuale …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386" name="AutoShape 2" descr="Risultati immagini per cerchi concentric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539552" y="915566"/>
            <a:ext cx="6408712" cy="32162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93663" indent="-93663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1200" dirty="0" smtClean="0">
                <a:cs typeface="Arial" panose="020B0604020202020204" pitchFamily="34" charset="0"/>
              </a:rPr>
              <a:t>Per costoro </a:t>
            </a:r>
            <a:r>
              <a:rPr lang="it-IT" sz="1200" b="1" dirty="0" smtClean="0">
                <a:cs typeface="Arial" panose="020B0604020202020204" pitchFamily="34" charset="0"/>
              </a:rPr>
              <a:t>la Chiesa è una istituzione che ha perso il contatto con le persone e oggi  appare distante, poco coinvolgente, «giudicante»</a:t>
            </a:r>
            <a:r>
              <a:rPr lang="it-IT" sz="1200" dirty="0" smtClean="0">
                <a:cs typeface="Arial" panose="020B0604020202020204" pitchFamily="34" charset="0"/>
              </a:rPr>
              <a:t>, </a:t>
            </a:r>
            <a:r>
              <a:rPr lang="it-IT" sz="1200" b="1" dirty="0" smtClean="0">
                <a:cs typeface="Arial" panose="020B0604020202020204" pitchFamily="34" charset="0"/>
              </a:rPr>
              <a:t>chiusa</a:t>
            </a:r>
            <a:r>
              <a:rPr lang="it-IT" sz="1200" dirty="0" smtClean="0">
                <a:cs typeface="Arial" panose="020B0604020202020204" pitchFamily="34" charset="0"/>
              </a:rPr>
              <a:t> </a:t>
            </a:r>
            <a:r>
              <a:rPr lang="it-IT" sz="1200" dirty="0" smtClean="0">
                <a:cs typeface="Arial" panose="020B0604020202020204" pitchFamily="34" charset="0"/>
                <a:sym typeface="Wingdings" panose="05000000000000000000" pitchFamily="2" charset="2"/>
              </a:rPr>
              <a:t> ci si è sentiti  poco accolti  </a:t>
            </a:r>
          </a:p>
          <a:p>
            <a:pPr marL="93663" indent="-93663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1200" dirty="0" smtClean="0">
                <a:cs typeface="Arial" panose="020B0604020202020204" pitchFamily="34" charset="0"/>
                <a:sym typeface="Wingdings" panose="05000000000000000000" pitchFamily="2" charset="2"/>
              </a:rPr>
              <a:t> dato che la partecipazione alla Chiesa è consentita solo a certe condizioni, </a:t>
            </a:r>
            <a:r>
              <a:rPr lang="it-IT" sz="1200" b="1" dirty="0" smtClean="0">
                <a:cs typeface="Arial" panose="020B0604020202020204" pitchFamily="34" charset="0"/>
                <a:sym typeface="Wingdings" panose="05000000000000000000" pitchFamily="2" charset="2"/>
              </a:rPr>
              <a:t>al rispetto di alcune regole</a:t>
            </a:r>
            <a:r>
              <a:rPr lang="it-IT" sz="1200" dirty="0" smtClean="0">
                <a:cs typeface="Arial" panose="020B0604020202020204" pitchFamily="34" charset="0"/>
                <a:sym typeface="Wingdings" panose="05000000000000000000" pitchFamily="2" charset="2"/>
              </a:rPr>
              <a:t>, al riconoscimento di coloro che dirigono le attività …</a:t>
            </a:r>
          </a:p>
          <a:p>
            <a:pPr marL="93663" indent="-93663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1200" b="1" dirty="0" smtClean="0">
                <a:cs typeface="Arial" panose="020B0604020202020204" pitchFamily="34" charset="0"/>
                <a:sym typeface="Wingdings" panose="05000000000000000000" pitchFamily="2" charset="2"/>
              </a:rPr>
              <a:t> … la fede rimane fuori, viene percepita come una relazione diretta con Dio</a:t>
            </a:r>
            <a:r>
              <a:rPr lang="it-IT" sz="1200" dirty="0" smtClean="0">
                <a:cs typeface="Arial" panose="020B0604020202020204" pitchFamily="34" charset="0"/>
                <a:sym typeface="Wingdings" panose="05000000000000000000" pitchFamily="2" charset="2"/>
              </a:rPr>
              <a:t>, senza la mediazione necessaria di una umanità non sempre coerente con i valori professati </a:t>
            </a:r>
          </a:p>
          <a:p>
            <a:pPr marL="93663" indent="-93663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1200" b="1" dirty="0" smtClean="0">
                <a:cs typeface="Arial" panose="020B0604020202020204" pitchFamily="34" charset="0"/>
                <a:sym typeface="Wingdings" panose="05000000000000000000" pitchFamily="2" charset="2"/>
              </a:rPr>
              <a:t>In altri casi non ci si fida della Chiesa come istituzione, ma non per questo non si aiuta gli altri: o direttamente, oppure tramite chi si conosce  e si stima </a:t>
            </a:r>
            <a:r>
              <a:rPr lang="it-IT" sz="1200" dirty="0" smtClean="0">
                <a:cs typeface="Arial" panose="020B0604020202020204" pitchFamily="34" charset="0"/>
                <a:sym typeface="Wingdings" panose="05000000000000000000" pitchFamily="2" charset="2"/>
              </a:rPr>
              <a:t>(dentro o fuori dalla Chiesa)</a:t>
            </a:r>
          </a:p>
          <a:p>
            <a:pPr marL="93663" lvl="2" indent="-93663" algn="ctr">
              <a:spcBef>
                <a:spcPts val="600"/>
              </a:spcBef>
            </a:pPr>
            <a:r>
              <a:rPr lang="it-IT" sz="1200" i="1" dirty="0" smtClean="0">
                <a:cs typeface="Arial" panose="020B0604020202020204" pitchFamily="34" charset="0"/>
                <a:sym typeface="Wingdings" panose="05000000000000000000" pitchFamily="2" charset="2"/>
              </a:rPr>
              <a:t>“La persona  fa la differenza  perché se si conosce  ci si può fidare … So  a cosa servono i progetti  e che sono importanti ….”</a:t>
            </a:r>
          </a:p>
          <a:p>
            <a:pPr marL="93663" lvl="2" indent="-93663" algn="ctr">
              <a:spcBef>
                <a:spcPts val="600"/>
              </a:spcBef>
            </a:pPr>
            <a:r>
              <a:rPr lang="it-IT" sz="1200" i="1" dirty="0" smtClean="0">
                <a:cs typeface="Arial" panose="020B0604020202020204" pitchFamily="34" charset="0"/>
                <a:sym typeface="Wingdings" panose="05000000000000000000" pitchFamily="2" charset="2"/>
              </a:rPr>
              <a:t>“Mi piace partecipare  al progetto, seguirlo  … essere aggiornato ….. “</a:t>
            </a:r>
          </a:p>
          <a:p>
            <a:pPr marL="93663" lvl="2" indent="-93663" algn="ctr">
              <a:spcBef>
                <a:spcPts val="600"/>
              </a:spcBef>
            </a:pPr>
            <a:endParaRPr lang="it-IT" sz="1200" i="1" dirty="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93663" lvl="2" indent="-93663">
              <a:spcBef>
                <a:spcPts val="600"/>
              </a:spcBef>
              <a:buFont typeface="Arial" pitchFamily="34" charset="0"/>
              <a:buChar char="•"/>
            </a:pPr>
            <a:r>
              <a:rPr lang="it-IT" sz="1200" b="1" dirty="0" smtClean="0">
                <a:cs typeface="Arial" panose="020B0604020202020204" pitchFamily="34" charset="0"/>
                <a:sym typeface="Wingdings" panose="05000000000000000000" pitchFamily="2" charset="2"/>
              </a:rPr>
              <a:t>Altri sono molto “reattivi” con la Chiesa, che è vista come al centro di scandali, bilanci nascosti, immobili turistici esenti da </a:t>
            </a:r>
            <a:r>
              <a:rPr lang="it-IT" sz="1200" b="1" dirty="0" err="1" smtClean="0">
                <a:cs typeface="Arial" panose="020B0604020202020204" pitchFamily="34" charset="0"/>
                <a:sym typeface="Wingdings" panose="05000000000000000000" pitchFamily="2" charset="2"/>
              </a:rPr>
              <a:t>Imu</a:t>
            </a:r>
            <a:r>
              <a:rPr lang="it-IT" sz="1200" b="1" dirty="0" smtClean="0">
                <a:cs typeface="Arial" panose="020B0604020202020204" pitchFamily="34" charset="0"/>
                <a:sym typeface="Wingdings" panose="05000000000000000000" pitchFamily="2" charset="2"/>
              </a:rPr>
              <a:t> ecc.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524328" y="915566"/>
            <a:ext cx="1296144" cy="22159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36000" rIns="36000">
            <a:spAutoFit/>
          </a:bodyPr>
          <a:lstStyle/>
          <a:p>
            <a:pPr>
              <a:spcBef>
                <a:spcPts val="1200"/>
              </a:spcBef>
            </a:pPr>
            <a:r>
              <a:rPr lang="it-IT" sz="1200" dirty="0" smtClean="0"/>
              <a:t>Bisogni dei non praticanti o saltuari:</a:t>
            </a:r>
          </a:p>
          <a:p>
            <a:pPr marL="93663" indent="-93663">
              <a:spcBef>
                <a:spcPts val="1200"/>
              </a:spcBef>
              <a:buFont typeface="Arial" pitchFamily="34" charset="0"/>
              <a:buChar char="•"/>
            </a:pPr>
            <a:r>
              <a:rPr lang="it-IT" sz="1200" dirty="0" smtClean="0"/>
              <a:t>Essere accolti, non giudicati</a:t>
            </a:r>
          </a:p>
          <a:p>
            <a:pPr marL="93663" indent="-93663">
              <a:spcBef>
                <a:spcPts val="1200"/>
              </a:spcBef>
              <a:buFont typeface="Arial" pitchFamily="34" charset="0"/>
              <a:buChar char="•"/>
            </a:pPr>
            <a:r>
              <a:rPr lang="it-IT" sz="1200" dirty="0" smtClean="0"/>
              <a:t>Coerenza della Chiesa</a:t>
            </a:r>
          </a:p>
          <a:p>
            <a:pPr marL="93663" indent="-93663">
              <a:spcBef>
                <a:spcPts val="1200"/>
              </a:spcBef>
              <a:buFont typeface="Arial" pitchFamily="34" charset="0"/>
              <a:buChar char="•"/>
            </a:pPr>
            <a:r>
              <a:rPr lang="it-IT" sz="1200" dirty="0" smtClean="0"/>
              <a:t>Trasparenza della Chiesa</a:t>
            </a:r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51520" y="195486"/>
            <a:ext cx="6912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Le opinioni su partecipazione sono diverse fra praticanti e non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179512" y="1203598"/>
          <a:ext cx="4283968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2195736" y="1173401"/>
            <a:ext cx="2376264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Estremamente + Molto Condivisibile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ttangolo con angoli arrotondati 4"/>
          <p:cNvSpPr/>
          <p:nvPr/>
        </p:nvSpPr>
        <p:spPr>
          <a:xfrm>
            <a:off x="2123728" y="699542"/>
            <a:ext cx="2160240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Praticanti regolari </a:t>
            </a:r>
          </a:p>
          <a:p>
            <a:pPr algn="ctr"/>
            <a:r>
              <a:rPr lang="it-IT" sz="1000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Almeno 1 v. settimana 22%=100%</a:t>
            </a:r>
            <a:endParaRPr lang="it-IT" sz="1000" dirty="0">
              <a:latin typeface="+mj-lt"/>
            </a:endParaRPr>
          </a:p>
        </p:txBody>
      </p:sp>
      <p:graphicFrame>
        <p:nvGraphicFramePr>
          <p:cNvPr id="12" name="Grafico 11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2303240" y="1203598"/>
          <a:ext cx="4284984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ttangolo con angoli arrotondati 4"/>
          <p:cNvSpPr/>
          <p:nvPr/>
        </p:nvSpPr>
        <p:spPr>
          <a:xfrm>
            <a:off x="4139952" y="699542"/>
            <a:ext cx="1944216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Praticanti medi </a:t>
            </a:r>
          </a:p>
          <a:p>
            <a:pPr algn="ctr"/>
            <a:r>
              <a:rPr lang="it-IT" sz="1000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1-3 v. mese 19%=100%</a:t>
            </a:r>
            <a:endParaRPr lang="it-IT" sz="1000" dirty="0">
              <a:latin typeface="+mj-lt"/>
            </a:endParaRPr>
          </a:p>
        </p:txBody>
      </p:sp>
      <p:sp>
        <p:nvSpPr>
          <p:cNvPr id="16" name="Rettangolo con angoli arrotondati 4"/>
          <p:cNvSpPr/>
          <p:nvPr/>
        </p:nvSpPr>
        <p:spPr>
          <a:xfrm>
            <a:off x="7380312" y="699542"/>
            <a:ext cx="1872208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Non Praticanti  </a:t>
            </a:r>
          </a:p>
          <a:p>
            <a:pPr algn="ctr"/>
            <a:r>
              <a:rPr lang="it-IT" sz="1000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11%=100%</a:t>
            </a:r>
            <a:endParaRPr lang="it-IT" sz="1000" dirty="0">
              <a:latin typeface="+mj-lt"/>
            </a:endParaRPr>
          </a:p>
        </p:txBody>
      </p:sp>
      <p:graphicFrame>
        <p:nvGraphicFramePr>
          <p:cNvPr id="17" name="Grafico 16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4139952" y="1203598"/>
          <a:ext cx="4284984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6732240" y="1203598"/>
          <a:ext cx="2376264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ttangolo con angoli arrotondati 4"/>
          <p:cNvSpPr/>
          <p:nvPr/>
        </p:nvSpPr>
        <p:spPr>
          <a:xfrm>
            <a:off x="5796136" y="699542"/>
            <a:ext cx="1944216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Praticanti saltuari</a:t>
            </a:r>
          </a:p>
          <a:p>
            <a:pPr algn="ctr"/>
            <a:r>
              <a:rPr lang="it-IT" sz="1000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1-5 v. anno 48%=100%</a:t>
            </a:r>
            <a:endParaRPr lang="it-IT" sz="1000" dirty="0">
              <a:latin typeface="+mj-lt"/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79512" y="699542"/>
            <a:ext cx="1584176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Ordine da totale campione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5" name="Ovale 14"/>
          <p:cNvSpPr/>
          <p:nvPr/>
        </p:nvSpPr>
        <p:spPr>
          <a:xfrm rot="17524869">
            <a:off x="6846212" y="1760504"/>
            <a:ext cx="1302020" cy="58006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 rot="16525491">
            <a:off x="8287356" y="1630132"/>
            <a:ext cx="1056010" cy="560824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0" y="3224725"/>
            <a:ext cx="9036496" cy="355137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60374" y="267494"/>
            <a:ext cx="828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14" name="Diagramma 13"/>
          <p:cNvGraphicFramePr/>
          <p:nvPr/>
        </p:nvGraphicFramePr>
        <p:xfrm>
          <a:off x="1619672" y="915566"/>
          <a:ext cx="583264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36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79512" y="123478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Si percepisce una Chiesa che cambia, più a livello di assistenza che di dialogo con la modernità …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108536239"/>
              </p:ext>
            </p:extLst>
          </p:nvPr>
        </p:nvGraphicFramePr>
        <p:xfrm>
          <a:off x="3347864" y="1131592"/>
          <a:ext cx="2637480" cy="511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ttangolo 9"/>
          <p:cNvSpPr/>
          <p:nvPr/>
        </p:nvSpPr>
        <p:spPr>
          <a:xfrm>
            <a:off x="288032" y="1203598"/>
            <a:ext cx="3131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200" dirty="0" smtClean="0"/>
              <a:t>La Chiesa Cattolica sta compiendo un grande lavoro sociale (a favore di nuove generazioni, poveri, disagiati, immigrati)</a:t>
            </a:r>
            <a:endParaRPr lang="it-IT" sz="1200" b="1" i="1" dirty="0"/>
          </a:p>
        </p:txBody>
      </p:sp>
      <p:sp>
        <p:nvSpPr>
          <p:cNvPr id="13" name="Rettangolo 12"/>
          <p:cNvSpPr/>
          <p:nvPr/>
        </p:nvSpPr>
        <p:spPr>
          <a:xfrm>
            <a:off x="5868144" y="1203598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La Chiesa Cattolica non sta facendo tutto quel che potrebbe fare a livello sociale </a:t>
            </a:r>
            <a:endParaRPr lang="it-IT" sz="1200" b="1" i="1" dirty="0"/>
          </a:p>
        </p:txBody>
      </p:sp>
      <p:sp>
        <p:nvSpPr>
          <p:cNvPr id="14" name="Rectangle 68"/>
          <p:cNvSpPr>
            <a:spLocks noChangeArrowheads="1"/>
          </p:cNvSpPr>
          <p:nvPr/>
        </p:nvSpPr>
        <p:spPr bwMode="auto">
          <a:xfrm>
            <a:off x="4441651" y="987576"/>
            <a:ext cx="360040" cy="15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762000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kern="0" dirty="0"/>
              <a:t>+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995936" y="1563640"/>
            <a:ext cx="432048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</a:rPr>
              <a:t>63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364088" y="1563640"/>
            <a:ext cx="367408" cy="307777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37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17" name="Rectangle 67"/>
          <p:cNvSpPr>
            <a:spLocks noChangeArrowheads="1"/>
          </p:cNvSpPr>
          <p:nvPr/>
        </p:nvSpPr>
        <p:spPr bwMode="auto">
          <a:xfrm>
            <a:off x="3505547" y="987576"/>
            <a:ext cx="634405" cy="15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762000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kern="0" dirty="0"/>
              <a:t>++</a:t>
            </a:r>
          </a:p>
        </p:txBody>
      </p:sp>
      <p:sp>
        <p:nvSpPr>
          <p:cNvPr id="18" name="Rectangle 69"/>
          <p:cNvSpPr>
            <a:spLocks noChangeArrowheads="1"/>
          </p:cNvSpPr>
          <p:nvPr/>
        </p:nvSpPr>
        <p:spPr bwMode="auto">
          <a:xfrm>
            <a:off x="5220072" y="987576"/>
            <a:ext cx="76944" cy="15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kern="0" dirty="0"/>
              <a:t>+</a:t>
            </a:r>
          </a:p>
        </p:txBody>
      </p:sp>
      <p:sp>
        <p:nvSpPr>
          <p:cNvPr id="19" name="Rectangle 67"/>
          <p:cNvSpPr>
            <a:spLocks noChangeArrowheads="1"/>
          </p:cNvSpPr>
          <p:nvPr/>
        </p:nvSpPr>
        <p:spPr bwMode="auto">
          <a:xfrm>
            <a:off x="5436096" y="987576"/>
            <a:ext cx="634405" cy="15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762000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kern="0" dirty="0"/>
              <a:t>++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79512" y="2067696"/>
            <a:ext cx="3275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200" dirty="0" smtClean="0"/>
              <a:t>Ho notato una maggiore disponibilità dei sacerdoti ad accogliere tutti, a mettere al centro l'umanità e dialogare con una società sempre meno religiosa</a:t>
            </a:r>
            <a:endParaRPr lang="it-IT" sz="1200" b="1" i="1" dirty="0"/>
          </a:p>
        </p:txBody>
      </p:sp>
      <p:sp>
        <p:nvSpPr>
          <p:cNvPr id="21" name="Rettangolo 20"/>
          <p:cNvSpPr/>
          <p:nvPr/>
        </p:nvSpPr>
        <p:spPr>
          <a:xfrm>
            <a:off x="5903640" y="2067696"/>
            <a:ext cx="3204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Ho l'impressione che la Chiesa sia rimasta chiusa in sé stessa, nei propri riti e templi, in posizioni moraleggianti</a:t>
            </a:r>
            <a:endParaRPr lang="it-IT" sz="1200" b="1" i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707904" y="2283720"/>
            <a:ext cx="432048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</a:rPr>
              <a:t>53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5148064" y="2283720"/>
            <a:ext cx="367408" cy="307777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47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79512" y="3723880"/>
            <a:ext cx="3275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200" dirty="0" smtClean="0"/>
              <a:t>E' giusto che la Chiesa si apra a tutti (es. famiglia allargata, altre religioni …)</a:t>
            </a:r>
            <a:endParaRPr lang="it-IT" sz="1200" b="1" i="1" dirty="0"/>
          </a:p>
        </p:txBody>
      </p:sp>
      <p:sp>
        <p:nvSpPr>
          <p:cNvPr id="25" name="Rettangolo 24"/>
          <p:cNvSpPr/>
          <p:nvPr/>
        </p:nvSpPr>
        <p:spPr>
          <a:xfrm>
            <a:off x="5939136" y="3723880"/>
            <a:ext cx="3204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La Chiesa sta un po' esagerando nel rincorrere la modernità, aprire a tutti</a:t>
            </a:r>
            <a:endParaRPr lang="it-IT" sz="1200" b="1" i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348608" y="3920159"/>
            <a:ext cx="432048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</a:rPr>
              <a:t>80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5436096" y="3939904"/>
            <a:ext cx="367408" cy="307777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20</a:t>
            </a:r>
            <a:endParaRPr lang="it-IT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79512" y="123478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Si percepisce una Chiesa che si sforza di riparare agli scandali, anche se la sobrietà rimane una questione controversa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108536239"/>
              </p:ext>
            </p:extLst>
          </p:nvPr>
        </p:nvGraphicFramePr>
        <p:xfrm>
          <a:off x="3347864" y="1203600"/>
          <a:ext cx="2637480" cy="511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ttangolo 9"/>
          <p:cNvSpPr/>
          <p:nvPr/>
        </p:nvSpPr>
        <p:spPr>
          <a:xfrm>
            <a:off x="288032" y="1329032"/>
            <a:ext cx="3131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 hangingPunct="0"/>
            <a:r>
              <a:rPr lang="it-IT" sz="1200" dirty="0" smtClean="0"/>
              <a:t>La Chiesa Cattolica sta facendo uno sforzo serio per riparare gli scandali che l'hanno colpita (pedofilia, ecc.)</a:t>
            </a:r>
            <a:endParaRPr lang="it-IT" sz="1200" dirty="0"/>
          </a:p>
        </p:txBody>
      </p:sp>
      <p:sp>
        <p:nvSpPr>
          <p:cNvPr id="13" name="Rettangolo 12"/>
          <p:cNvSpPr/>
          <p:nvPr/>
        </p:nvSpPr>
        <p:spPr>
          <a:xfrm>
            <a:off x="5868144" y="1329032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/>
            <a:r>
              <a:rPr lang="it-IT" sz="1200" dirty="0" smtClean="0"/>
              <a:t>La Chiesa continua a coprire le malefatte di alcuni suoi membri</a:t>
            </a:r>
            <a:endParaRPr lang="it-IT" sz="1200" dirty="0"/>
          </a:p>
        </p:txBody>
      </p:sp>
      <p:sp>
        <p:nvSpPr>
          <p:cNvPr id="14" name="Rectangle 68"/>
          <p:cNvSpPr>
            <a:spLocks noChangeArrowheads="1"/>
          </p:cNvSpPr>
          <p:nvPr/>
        </p:nvSpPr>
        <p:spPr bwMode="auto">
          <a:xfrm>
            <a:off x="4211960" y="1117251"/>
            <a:ext cx="360040" cy="15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762000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kern="0" dirty="0"/>
              <a:t>+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923928" y="1635648"/>
            <a:ext cx="432048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</a:rPr>
              <a:t>59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364088" y="1635648"/>
            <a:ext cx="367408" cy="307777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41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17" name="Rectangle 67"/>
          <p:cNvSpPr>
            <a:spLocks noChangeArrowheads="1"/>
          </p:cNvSpPr>
          <p:nvPr/>
        </p:nvSpPr>
        <p:spPr bwMode="auto">
          <a:xfrm>
            <a:off x="3347864" y="1117251"/>
            <a:ext cx="634405" cy="15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762000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kern="0" dirty="0"/>
              <a:t>++</a:t>
            </a:r>
          </a:p>
        </p:txBody>
      </p:sp>
      <p:sp>
        <p:nvSpPr>
          <p:cNvPr id="18" name="Rectangle 69"/>
          <p:cNvSpPr>
            <a:spLocks noChangeArrowheads="1"/>
          </p:cNvSpPr>
          <p:nvPr/>
        </p:nvSpPr>
        <p:spPr bwMode="auto">
          <a:xfrm>
            <a:off x="5148064" y="1117251"/>
            <a:ext cx="76944" cy="15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kern="0" dirty="0"/>
              <a:t>+</a:t>
            </a:r>
          </a:p>
        </p:txBody>
      </p:sp>
      <p:sp>
        <p:nvSpPr>
          <p:cNvPr id="19" name="Rectangle 67"/>
          <p:cNvSpPr>
            <a:spLocks noChangeArrowheads="1"/>
          </p:cNvSpPr>
          <p:nvPr/>
        </p:nvSpPr>
        <p:spPr bwMode="auto">
          <a:xfrm>
            <a:off x="5364088" y="1117251"/>
            <a:ext cx="634405" cy="15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762000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kern="0" dirty="0"/>
              <a:t>++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79512" y="2211712"/>
            <a:ext cx="3275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 hangingPunct="0"/>
            <a:r>
              <a:rPr lang="it-IT" sz="1200" dirty="0" smtClean="0"/>
              <a:t>I sacerdoti vivono sobriamente</a:t>
            </a:r>
            <a:endParaRPr lang="it-IT" sz="1200" dirty="0"/>
          </a:p>
        </p:txBody>
      </p:sp>
      <p:sp>
        <p:nvSpPr>
          <p:cNvPr id="21" name="Rettangolo 20"/>
          <p:cNvSpPr/>
          <p:nvPr/>
        </p:nvSpPr>
        <p:spPr>
          <a:xfrm>
            <a:off x="5903640" y="2193128"/>
            <a:ext cx="3204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Non ho l'impressione che i  sacerdoti  vivano sobriamente</a:t>
            </a:r>
            <a:endParaRPr lang="it-IT" sz="1200" b="1" i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779912" y="2355728"/>
            <a:ext cx="432048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</a:rPr>
              <a:t>51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5148064" y="2355728"/>
            <a:ext cx="367408" cy="307777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49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23528" y="3003800"/>
            <a:ext cx="3131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200" dirty="0" smtClean="0"/>
              <a:t>Gli alti rappresentanti del clero (cardinali, vescovi) vivono sobriamente</a:t>
            </a:r>
            <a:endParaRPr lang="it-IT" sz="1200" b="1" i="1" dirty="0"/>
          </a:p>
        </p:txBody>
      </p:sp>
      <p:sp>
        <p:nvSpPr>
          <p:cNvPr id="25" name="Rettangolo 24"/>
          <p:cNvSpPr/>
          <p:nvPr/>
        </p:nvSpPr>
        <p:spPr>
          <a:xfrm>
            <a:off x="5940152" y="3003800"/>
            <a:ext cx="3203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/>
            <a:r>
              <a:rPr lang="it-IT" sz="1200" dirty="0" smtClean="0"/>
              <a:t>Non ho l'impressione che gli alti rappresentanti del clero vivano sobriamente</a:t>
            </a:r>
            <a:endParaRPr lang="it-IT" sz="12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635896" y="3219824"/>
            <a:ext cx="432048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</a:rPr>
              <a:t>47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5068688" y="3219824"/>
            <a:ext cx="367408" cy="307777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53</a:t>
            </a:r>
            <a:endParaRPr lang="it-IT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79512" y="123478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Resta delicato e faticoso il tema del sostentamento alla Chiesa 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108536239"/>
              </p:ext>
            </p:extLst>
          </p:nvPr>
        </p:nvGraphicFramePr>
        <p:xfrm>
          <a:off x="3347864" y="1203600"/>
          <a:ext cx="2637480" cy="511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ttangolo 9"/>
          <p:cNvSpPr/>
          <p:nvPr/>
        </p:nvSpPr>
        <p:spPr>
          <a:xfrm>
            <a:off x="288032" y="1329032"/>
            <a:ext cx="3131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 hangingPunct="0"/>
            <a:r>
              <a:rPr lang="it-IT" sz="1200" dirty="0" smtClean="0"/>
              <a:t>La Chiesa Cattolica comunica e rende trasparenti le destinazioni 8 per mille</a:t>
            </a:r>
            <a:endParaRPr lang="it-IT" sz="1200" dirty="0"/>
          </a:p>
        </p:txBody>
      </p:sp>
      <p:sp>
        <p:nvSpPr>
          <p:cNvPr id="13" name="Rettangolo 12"/>
          <p:cNvSpPr/>
          <p:nvPr/>
        </p:nvSpPr>
        <p:spPr>
          <a:xfrm>
            <a:off x="5868144" y="1329032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/>
            <a:r>
              <a:rPr lang="it-IT" sz="1200" dirty="0" smtClean="0"/>
              <a:t>E'  poco chiaro dove finiscano i soldi dell'8 per mille</a:t>
            </a:r>
            <a:endParaRPr lang="it-IT" sz="1200" dirty="0"/>
          </a:p>
        </p:txBody>
      </p:sp>
      <p:sp>
        <p:nvSpPr>
          <p:cNvPr id="14" name="Rectangle 68"/>
          <p:cNvSpPr>
            <a:spLocks noChangeArrowheads="1"/>
          </p:cNvSpPr>
          <p:nvPr/>
        </p:nvSpPr>
        <p:spPr bwMode="auto">
          <a:xfrm>
            <a:off x="3851920" y="1117251"/>
            <a:ext cx="360040" cy="15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762000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kern="0" dirty="0"/>
              <a:t>+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635896" y="1563638"/>
            <a:ext cx="432048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</a:rPr>
              <a:t>35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852664" y="1563638"/>
            <a:ext cx="367408" cy="307777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65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17" name="Rectangle 67"/>
          <p:cNvSpPr>
            <a:spLocks noChangeArrowheads="1"/>
          </p:cNvSpPr>
          <p:nvPr/>
        </p:nvSpPr>
        <p:spPr bwMode="auto">
          <a:xfrm>
            <a:off x="3275856" y="1117251"/>
            <a:ext cx="634405" cy="15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762000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kern="0" dirty="0"/>
              <a:t>++</a:t>
            </a:r>
          </a:p>
        </p:txBody>
      </p:sp>
      <p:sp>
        <p:nvSpPr>
          <p:cNvPr id="18" name="Rectangle 69"/>
          <p:cNvSpPr>
            <a:spLocks noChangeArrowheads="1"/>
          </p:cNvSpPr>
          <p:nvPr/>
        </p:nvSpPr>
        <p:spPr bwMode="auto">
          <a:xfrm>
            <a:off x="4644008" y="1117251"/>
            <a:ext cx="76944" cy="15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kern="0" dirty="0"/>
              <a:t>+</a:t>
            </a:r>
          </a:p>
        </p:txBody>
      </p:sp>
      <p:sp>
        <p:nvSpPr>
          <p:cNvPr id="19" name="Rectangle 67"/>
          <p:cNvSpPr>
            <a:spLocks noChangeArrowheads="1"/>
          </p:cNvSpPr>
          <p:nvPr/>
        </p:nvSpPr>
        <p:spPr bwMode="auto">
          <a:xfrm>
            <a:off x="5076056" y="1117251"/>
            <a:ext cx="634405" cy="15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762000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kern="0" dirty="0"/>
              <a:t>++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79512" y="2211712"/>
            <a:ext cx="3275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 hangingPunct="0"/>
            <a:r>
              <a:rPr lang="it-IT" sz="1200" dirty="0" smtClean="0"/>
              <a:t>E' giusto contribuire al sostentamento del clero con l'8 per mille (anche i preti devono vivere!)</a:t>
            </a:r>
            <a:endParaRPr lang="it-IT" sz="1200" dirty="0"/>
          </a:p>
        </p:txBody>
      </p:sp>
      <p:sp>
        <p:nvSpPr>
          <p:cNvPr id="21" name="Rettangolo 20"/>
          <p:cNvSpPr/>
          <p:nvPr/>
        </p:nvSpPr>
        <p:spPr>
          <a:xfrm>
            <a:off x="5903640" y="2193128"/>
            <a:ext cx="3204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La Chiesa è già abbastanza ricca per via delle sue proprietà e non necessita di altri finanziamenti</a:t>
            </a:r>
            <a:endParaRPr lang="it-IT" sz="1200" b="1" i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707904" y="2355728"/>
            <a:ext cx="432048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</a:rPr>
              <a:t>40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5004048" y="2355728"/>
            <a:ext cx="367408" cy="307777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60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79512" y="3003800"/>
            <a:ext cx="3275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200" dirty="0" smtClean="0"/>
              <a:t>Contribuirei più volentieri all'8 per mille se potessi decidere quali progetti finanziare (es. progetti della mia parrocchia)</a:t>
            </a:r>
            <a:endParaRPr lang="it-IT" sz="1200" b="1" i="1" dirty="0"/>
          </a:p>
        </p:txBody>
      </p:sp>
      <p:sp>
        <p:nvSpPr>
          <p:cNvPr id="25" name="Rettangolo 24"/>
          <p:cNvSpPr/>
          <p:nvPr/>
        </p:nvSpPr>
        <p:spPr>
          <a:xfrm>
            <a:off x="5940152" y="3003800"/>
            <a:ext cx="3203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/>
            <a:r>
              <a:rPr lang="it-IT" sz="1200" dirty="0" smtClean="0"/>
              <a:t>E' giusto che ci sia un controllo centrale sui progetti locali e che quindi vengano finanziati i progetti più meritevoli</a:t>
            </a:r>
            <a:endParaRPr lang="it-IT" sz="12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923928" y="3219822"/>
            <a:ext cx="432048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</a:rPr>
              <a:t>48</a:t>
            </a:r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5076056" y="3219822"/>
            <a:ext cx="367408" cy="307777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52</a:t>
            </a:r>
            <a:endParaRPr lang="it-IT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179512" y="1203598"/>
          <a:ext cx="428396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2267744" y="1131590"/>
          <a:ext cx="4284984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51520" y="195486"/>
            <a:ext cx="6912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Le opinioni sulla Chiesa sono diverse fra praticanti e non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2267744" y="1059582"/>
            <a:ext cx="2376264" cy="24622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3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 sz="13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it-IT" sz="1000" b="0" dirty="0" smtClean="0">
                <a:solidFill>
                  <a:srgbClr val="000000"/>
                </a:solidFill>
                <a:latin typeface="+mj-lt"/>
              </a:rPr>
              <a:t>Sono d’accordo %  (2 passi)</a:t>
            </a:r>
            <a:endParaRPr lang="it-IT" sz="10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ttangolo con angoli arrotondati 4"/>
          <p:cNvSpPr/>
          <p:nvPr/>
        </p:nvSpPr>
        <p:spPr>
          <a:xfrm>
            <a:off x="2123728" y="627534"/>
            <a:ext cx="2160240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Praticanti regolari </a:t>
            </a:r>
          </a:p>
          <a:p>
            <a:pPr algn="ctr"/>
            <a:r>
              <a:rPr lang="it-IT" sz="1000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Almeno 1 v. settimana 22%=100%</a:t>
            </a:r>
            <a:endParaRPr lang="it-IT" sz="1000" dirty="0">
              <a:latin typeface="+mj-lt"/>
            </a:endParaRPr>
          </a:p>
        </p:txBody>
      </p:sp>
      <p:sp>
        <p:nvSpPr>
          <p:cNvPr id="14" name="Rettangolo con angoli arrotondati 4"/>
          <p:cNvSpPr/>
          <p:nvPr/>
        </p:nvSpPr>
        <p:spPr>
          <a:xfrm>
            <a:off x="4139952" y="627534"/>
            <a:ext cx="1944216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Praticanti medi </a:t>
            </a:r>
          </a:p>
          <a:p>
            <a:pPr algn="ctr"/>
            <a:r>
              <a:rPr lang="it-IT" sz="1000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1-3 v. mese 19%=100%</a:t>
            </a:r>
            <a:endParaRPr lang="it-IT" sz="1000" dirty="0">
              <a:latin typeface="+mj-lt"/>
            </a:endParaRPr>
          </a:p>
        </p:txBody>
      </p:sp>
      <p:sp>
        <p:nvSpPr>
          <p:cNvPr id="16" name="Rettangolo con angoli arrotondati 4"/>
          <p:cNvSpPr/>
          <p:nvPr/>
        </p:nvSpPr>
        <p:spPr>
          <a:xfrm>
            <a:off x="7380312" y="627534"/>
            <a:ext cx="1872208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Non Praticanti  </a:t>
            </a:r>
          </a:p>
          <a:p>
            <a:pPr algn="ctr"/>
            <a:r>
              <a:rPr lang="it-IT" sz="1000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11%=100%</a:t>
            </a:r>
            <a:endParaRPr lang="it-IT" sz="1000" dirty="0">
              <a:latin typeface="+mj-lt"/>
            </a:endParaRPr>
          </a:p>
        </p:txBody>
      </p:sp>
      <p:graphicFrame>
        <p:nvGraphicFramePr>
          <p:cNvPr id="17" name="Grafico 16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4139952" y="1131590"/>
          <a:ext cx="4284984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/>
          <p:cNvGraphicFramePr/>
          <p:nvPr>
            <p:extLst>
              <p:ext uri="{D42A27DB-BD31-4B8C-83A1-F6EECF244321}">
                <p14:modId xmlns:p14="http://schemas.microsoft.com/office/powerpoint/2010/main" val="1227831925"/>
              </p:ext>
            </p:extLst>
          </p:nvPr>
        </p:nvGraphicFramePr>
        <p:xfrm>
          <a:off x="6444208" y="1131590"/>
          <a:ext cx="2952328" cy="368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ttangolo con angoli arrotondati 4"/>
          <p:cNvSpPr/>
          <p:nvPr/>
        </p:nvSpPr>
        <p:spPr>
          <a:xfrm>
            <a:off x="5796136" y="627534"/>
            <a:ext cx="1944216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Praticanti saltuari</a:t>
            </a:r>
          </a:p>
          <a:p>
            <a:pPr algn="ctr"/>
            <a:r>
              <a:rPr lang="it-IT" sz="1000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1-5 v. anno 48%=100%</a:t>
            </a:r>
            <a:endParaRPr lang="it-IT" sz="1000" dirty="0">
              <a:latin typeface="+mj-lt"/>
            </a:endParaRPr>
          </a:p>
        </p:txBody>
      </p:sp>
      <p:sp>
        <p:nvSpPr>
          <p:cNvPr id="23" name="Ovale 22"/>
          <p:cNvSpPr/>
          <p:nvPr/>
        </p:nvSpPr>
        <p:spPr>
          <a:xfrm>
            <a:off x="0" y="3219822"/>
            <a:ext cx="9036496" cy="360040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107504" y="3939902"/>
            <a:ext cx="9036496" cy="504056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152400" y="1635646"/>
            <a:ext cx="8991600" cy="432048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con angoli arrotondati 4"/>
          <p:cNvSpPr/>
          <p:nvPr/>
        </p:nvSpPr>
        <p:spPr>
          <a:xfrm>
            <a:off x="179512" y="843558"/>
            <a:ext cx="1872208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La Chiesa Cattolica :</a:t>
            </a:r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79512" y="123478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Direzioni future: abbiamo chiesto di valutare 3 progetti 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28" name="Tabella 27"/>
          <p:cNvGraphicFramePr>
            <a:graphicFrameLocks noGrp="1"/>
          </p:cNvGraphicFramePr>
          <p:nvPr/>
        </p:nvGraphicFramePr>
        <p:xfrm>
          <a:off x="-1080120" y="1995686"/>
          <a:ext cx="2555776" cy="2598766"/>
        </p:xfrm>
        <a:graphic>
          <a:graphicData uri="http://schemas.openxmlformats.org/drawingml/2006/table">
            <a:tbl>
              <a:tblPr/>
              <a:tblGrid>
                <a:gridCol w="2555776"/>
              </a:tblGrid>
              <a:tr h="136815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0690" algn="l"/>
                          <a:tab pos="6570980" algn="l"/>
                        </a:tabLst>
                      </a:pPr>
                      <a:r>
                        <a:rPr lang="it-IT" sz="1200" dirty="0" smtClean="0">
                          <a:latin typeface="Calibri"/>
                          <a:ea typeface="Calibri"/>
                          <a:cs typeface="Calibri"/>
                        </a:rPr>
                        <a:t>% Punteggio</a:t>
                      </a:r>
                      <a:r>
                        <a:rPr lang="it-IT" sz="1200" baseline="0" dirty="0" smtClean="0">
                          <a:latin typeface="Calibri"/>
                          <a:ea typeface="Calibri"/>
                          <a:cs typeface="Calibri"/>
                        </a:rPr>
                        <a:t> 8-10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655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0690" algn="l"/>
                          <a:tab pos="6570980" algn="l"/>
                        </a:tabLst>
                      </a:pPr>
                      <a:r>
                        <a:rPr lang="it-IT" sz="1200" dirty="0" smtClean="0">
                          <a:latin typeface="Calibri"/>
                          <a:ea typeface="Calibri"/>
                          <a:cs typeface="Calibri"/>
                        </a:rPr>
                        <a:t>% Punteggio 6-7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10690" algn="l"/>
                          <a:tab pos="6570980" algn="l"/>
                        </a:tabLst>
                      </a:pPr>
                      <a:r>
                        <a:rPr lang="it-IT" sz="1200" dirty="0" smtClean="0">
                          <a:latin typeface="Calibri"/>
                          <a:ea typeface="Calibri"/>
                          <a:cs typeface="Calibri"/>
                        </a:rPr>
                        <a:t>% Punteggio 1-5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0" name="Grafico 29"/>
          <p:cNvGraphicFramePr/>
          <p:nvPr>
            <p:extLst>
              <p:ext uri="{D42A27DB-BD31-4B8C-83A1-F6EECF244321}">
                <p14:modId xmlns:p14="http://schemas.microsoft.com/office/powerpoint/2010/main" val="4201315386"/>
              </p:ext>
            </p:extLst>
          </p:nvPr>
        </p:nvGraphicFramePr>
        <p:xfrm>
          <a:off x="611560" y="1923678"/>
          <a:ext cx="8388424" cy="275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Rettangolo con angoli arrotondati 4"/>
          <p:cNvSpPr/>
          <p:nvPr/>
        </p:nvSpPr>
        <p:spPr>
          <a:xfrm>
            <a:off x="3419872" y="555526"/>
            <a:ext cx="2808312" cy="1584176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it-IT" sz="1200" b="1" dirty="0" smtClean="0"/>
              <a:t>La parrocchia "in uscita”, </a:t>
            </a:r>
            <a:r>
              <a:rPr lang="it-IT" sz="1200" dirty="0" smtClean="0"/>
              <a:t>che entra nel quartiere/paese/zona e se ne prende cura; ad esempio crea un'alleanza con la scuola ed il comune per evitare la dispersione scolastica; cerca di curare gli spazi pubblici, le piazze, i parchi per evitare il degrado, lo spaccio ecc. </a:t>
            </a:r>
            <a:endParaRPr lang="it-IT" sz="1200" dirty="0">
              <a:latin typeface="+mj-lt"/>
            </a:endParaRPr>
          </a:p>
        </p:txBody>
      </p:sp>
      <p:sp>
        <p:nvSpPr>
          <p:cNvPr id="38" name="Rettangolo con angoli arrotondati 4"/>
          <p:cNvSpPr/>
          <p:nvPr/>
        </p:nvSpPr>
        <p:spPr>
          <a:xfrm>
            <a:off x="6228184" y="555526"/>
            <a:ext cx="2736304" cy="1584176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it-IT" sz="1200" b="1" dirty="0" smtClean="0"/>
              <a:t>La parrocchia come centro di aggregazione sociale,</a:t>
            </a:r>
            <a:r>
              <a:rPr lang="it-IT" sz="1200" dirty="0" smtClean="0"/>
              <a:t> aperto a tutti, un punto di riferimento del territorio; non solo un centro di servizi, ma un posto al quale le persone sentono di appartenere, sono coinvolte e creano legami fra di loro.                            </a:t>
            </a:r>
            <a:endParaRPr lang="it-IT" sz="1200" dirty="0">
              <a:latin typeface="+mj-lt"/>
            </a:endParaRPr>
          </a:p>
        </p:txBody>
      </p:sp>
      <p:sp>
        <p:nvSpPr>
          <p:cNvPr id="39" name="Rettangolo con angoli arrotondati 4"/>
          <p:cNvSpPr/>
          <p:nvPr/>
        </p:nvSpPr>
        <p:spPr>
          <a:xfrm>
            <a:off x="467544" y="555526"/>
            <a:ext cx="2952328" cy="1512168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it-IT" sz="1200" dirty="0" smtClean="0"/>
              <a:t>Un progetto per </a:t>
            </a:r>
            <a:r>
              <a:rPr lang="it-IT" sz="1200" b="1" dirty="0" smtClean="0"/>
              <a:t>favorire l'educazione delle nuove generazioni</a:t>
            </a:r>
            <a:r>
              <a:rPr lang="it-IT" sz="1200" dirty="0" smtClean="0"/>
              <a:t>, non solo all'iniziazione cristiana, ma come persona umana (rispettare gli altri; essere solidali con gli altri perché prima o dopo anche noi ne avremo bisogno; insieme si vive meglio)</a:t>
            </a:r>
            <a:endParaRPr lang="it-IT" sz="1200" dirty="0">
              <a:latin typeface="+mj-lt"/>
            </a:endParaRPr>
          </a:p>
        </p:txBody>
      </p:sp>
      <p:graphicFrame>
        <p:nvGraphicFramePr>
          <p:cNvPr id="37" name="Tabella 36"/>
          <p:cNvGraphicFramePr>
            <a:graphicFrameLocks noGrp="1"/>
          </p:cNvGraphicFramePr>
          <p:nvPr/>
        </p:nvGraphicFramePr>
        <p:xfrm>
          <a:off x="0" y="4515966"/>
          <a:ext cx="8208912" cy="264413"/>
        </p:xfrm>
        <a:graphic>
          <a:graphicData uri="http://schemas.openxmlformats.org/drawingml/2006/table">
            <a:tbl>
              <a:tblPr/>
              <a:tblGrid>
                <a:gridCol w="14036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87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320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644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4413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1" u="none" strike="noStrike" dirty="0" smtClean="0">
                          <a:latin typeface="+mj-lt"/>
                          <a:cs typeface="Calibri Light" pitchFamily="34" charset="0"/>
                        </a:rPr>
                        <a:t>Media 1-10</a:t>
                      </a:r>
                      <a:endParaRPr lang="it-IT" sz="1200" b="0" i="1" u="none" strike="noStrike" dirty="0">
                        <a:latin typeface="+mj-lt"/>
                        <a:cs typeface="Calibri Light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7,66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7,58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7,30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07504" y="195486"/>
            <a:ext cx="74168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sz="1900" dirty="0" smtClean="0"/>
              <a:t>Suggerimenti per aumentare la Partecipazione (da Sacerdoti e Cattolici)</a:t>
            </a:r>
            <a:endParaRPr lang="it-IT" sz="1900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79511" y="1563638"/>
            <a:ext cx="669753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500" b="1" dirty="0" smtClean="0"/>
              <a:t>Ascolto, Contatto umano</a:t>
            </a:r>
          </a:p>
          <a:p>
            <a:pPr algn="just"/>
            <a:r>
              <a:rPr lang="it-IT" sz="1500" dirty="0" smtClean="0"/>
              <a:t>Molti, ancora troppi, considerano la Chiesa giudicante, moraleggiante. Mentre tutti i sacerdoti intervistati,  ritengono che quando si riesce a stabilire un contatto personale “accogliente”, si ottiene un coinvolgimento effettivo, altrimenti si tratta solo di formalità. I riti religiosi  infatti appaiono spesso freddi e poco attraenti per i giovani e non solo.</a:t>
            </a:r>
          </a:p>
          <a:p>
            <a:pPr algn="ctr"/>
            <a:r>
              <a:rPr lang="it-IT" sz="1200" i="1" dirty="0" smtClean="0"/>
              <a:t>“Bisogna dare prima di ricevere e poi,  quando le persone si sentono accolte, manifestano tutta la loro generosità”  (Sacerdote  della periferia  di Roma)</a:t>
            </a:r>
          </a:p>
        </p:txBody>
      </p:sp>
      <p:sp>
        <p:nvSpPr>
          <p:cNvPr id="8" name="Rettangolo 7"/>
          <p:cNvSpPr/>
          <p:nvPr/>
        </p:nvSpPr>
        <p:spPr>
          <a:xfrm>
            <a:off x="7380312" y="1923678"/>
            <a:ext cx="1619672" cy="7848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1500" dirty="0" smtClean="0"/>
              <a:t>Accogliere e aprirsi all’altro, senza giudicare</a:t>
            </a:r>
          </a:p>
        </p:txBody>
      </p:sp>
      <p:sp>
        <p:nvSpPr>
          <p:cNvPr id="10" name="Freccia in giù 9"/>
          <p:cNvSpPr/>
          <p:nvPr/>
        </p:nvSpPr>
        <p:spPr>
          <a:xfrm rot="16200000">
            <a:off x="6906161" y="2138543"/>
            <a:ext cx="444246" cy="288032"/>
          </a:xfrm>
          <a:prstGeom prst="down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179511" y="3363838"/>
            <a:ext cx="66975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b="1" dirty="0" smtClean="0"/>
              <a:t>“Sintonizzarsi” sui problemi delle persone  (anche quelle che non praticano)</a:t>
            </a:r>
          </a:p>
          <a:p>
            <a:pPr algn="just"/>
            <a:r>
              <a:rPr lang="it-IT" sz="1500" dirty="0" smtClean="0"/>
              <a:t>Uno dei modi di coinvolgere è quello di sintonizzarsi sui bisogni del nostro tempo (lavoro, famiglia, educazione) i cambiamenti sociali hanno avuto come conseguenza nuove povertà economiche e fragilità relazionali. Non sempre chi ha bisogno, fra la gente del quartiere, lo palesa o chiede aiuto (imbarazzo, timori …), bisogna intercettarli.  </a:t>
            </a:r>
            <a:endParaRPr lang="it-IT" sz="1500" dirty="0"/>
          </a:p>
        </p:txBody>
      </p:sp>
      <p:sp>
        <p:nvSpPr>
          <p:cNvPr id="14" name="Freccia in giù 13"/>
          <p:cNvSpPr/>
          <p:nvPr/>
        </p:nvSpPr>
        <p:spPr>
          <a:xfrm rot="16200000">
            <a:off x="6942165" y="3866442"/>
            <a:ext cx="444246" cy="288032"/>
          </a:xfrm>
          <a:prstGeom prst="down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7380312" y="3500303"/>
            <a:ext cx="1619672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1500" dirty="0" smtClean="0"/>
              <a:t>Dialogare con la modernità; sintonizzarsi con nuove situazioni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179512" y="555526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b="1" dirty="0" smtClean="0"/>
              <a:t>Coerenza </a:t>
            </a:r>
          </a:p>
          <a:p>
            <a:pPr algn="just"/>
            <a:r>
              <a:rPr lang="it-IT" sz="1500" dirty="0" smtClean="0"/>
              <a:t>Specialmente chi si è allontanato auspica una maggiore  coerenza fra  i principi cristiani ed i comportamenti  nella vita quotidiana, da parte di chi si dichiara tale.  Comportamenti etici, sobri, rispettosi e solidali verso gli altri.</a:t>
            </a:r>
            <a:endParaRPr lang="it-IT" sz="1500" dirty="0"/>
          </a:p>
        </p:txBody>
      </p:sp>
      <p:sp>
        <p:nvSpPr>
          <p:cNvPr id="20" name="Rettangolo 19"/>
          <p:cNvSpPr/>
          <p:nvPr/>
        </p:nvSpPr>
        <p:spPr>
          <a:xfrm>
            <a:off x="7380312" y="843558"/>
            <a:ext cx="1584176" cy="553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1500" dirty="0" smtClean="0"/>
              <a:t>Essere</a:t>
            </a:r>
          </a:p>
          <a:p>
            <a:pPr algn="ctr"/>
            <a:r>
              <a:rPr lang="it-IT" sz="1500" dirty="0" smtClean="0"/>
              <a:t> d’esempio</a:t>
            </a:r>
          </a:p>
        </p:txBody>
      </p:sp>
      <p:sp>
        <p:nvSpPr>
          <p:cNvPr id="21" name="Freccia in giù 20"/>
          <p:cNvSpPr/>
          <p:nvPr/>
        </p:nvSpPr>
        <p:spPr>
          <a:xfrm rot="16200000">
            <a:off x="6870157" y="993674"/>
            <a:ext cx="444246" cy="288032"/>
          </a:xfrm>
          <a:prstGeom prst="down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60374" y="267494"/>
            <a:ext cx="828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14" name="Diagramma 13"/>
          <p:cNvGraphicFramePr/>
          <p:nvPr/>
        </p:nvGraphicFramePr>
        <p:xfrm>
          <a:off x="1619672" y="915566"/>
          <a:ext cx="583264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36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07504" y="195486"/>
            <a:ext cx="74168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sz="1900" dirty="0" smtClean="0"/>
              <a:t>Suggerimenti per aumentare la Partecipazione (da sacerdoti e cattolici)</a:t>
            </a:r>
            <a:endParaRPr lang="it-IT" sz="1900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251520" y="771550"/>
            <a:ext cx="684076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b="1" dirty="0" smtClean="0"/>
              <a:t>Emergenza educativa</a:t>
            </a:r>
          </a:p>
          <a:p>
            <a:pPr algn="just"/>
            <a:r>
              <a:rPr lang="it-IT" sz="1500" dirty="0" smtClean="0"/>
              <a:t>E’ un’ impresa difficile educare figli, nell’epoca in cui i ritmi  lavorativi non garantiscono a genitori e figli un tempo insieme di qualità, in cui si entri in una vera relazione. E nell’epoca in cui gli adulti -per primi- considerano gli altri e, dunque anche i figli, un’estensione di sé stessi (rimuovono ostacoli per loro, decidono al loro posto, prevengono i loro desideri). I valori del cristianesimo sono straordinariamente vicini a  quelli di una relazionalità  psicologicamente sana  (rispetto,  considerazione, amore)! </a:t>
            </a:r>
          </a:p>
          <a:p>
            <a:endParaRPr lang="it-IT" sz="1300" i="1" dirty="0" smtClean="0"/>
          </a:p>
          <a:p>
            <a:pPr algn="ctr"/>
            <a:r>
              <a:rPr lang="it-IT" sz="1200" i="1" dirty="0" smtClean="0"/>
              <a:t>“Vedo tensioni fra adolescenti e genitori;  fra pari, cioè ragazzi della stessa età;  nella coppia e fra adulti … Dobbiamo usare l’8 per mille per assumere educatori professionisti, altro che raccogliere denaro per il mattone” (Sacerdote del Nord)</a:t>
            </a:r>
          </a:p>
          <a:p>
            <a:endParaRPr lang="it-IT" sz="1400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7524328" y="1203598"/>
            <a:ext cx="1512168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1500" dirty="0" smtClean="0"/>
              <a:t>Formare la persona  (i valori cristiani sono peraltro centrati sul  rispetto dell’altro) </a:t>
            </a:r>
          </a:p>
        </p:txBody>
      </p:sp>
      <p:sp>
        <p:nvSpPr>
          <p:cNvPr id="18" name="Freccia in giù 17"/>
          <p:cNvSpPr/>
          <p:nvPr/>
        </p:nvSpPr>
        <p:spPr>
          <a:xfrm rot="16200000">
            <a:off x="7014173" y="1857769"/>
            <a:ext cx="444246" cy="288032"/>
          </a:xfrm>
          <a:prstGeom prst="down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07504" y="195486"/>
            <a:ext cx="741682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sz="1900" dirty="0" smtClean="0"/>
              <a:t>Suggerimenti per aumentare la Partecipazione (da Sacerdoti e Cattolici)</a:t>
            </a:r>
            <a:endParaRPr lang="it-IT" sz="1900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" name="Freccia in giù 15"/>
          <p:cNvSpPr/>
          <p:nvPr/>
        </p:nvSpPr>
        <p:spPr>
          <a:xfrm rot="16200000">
            <a:off x="6834153" y="1341515"/>
            <a:ext cx="444246" cy="288032"/>
          </a:xfrm>
          <a:prstGeom prst="down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7380312" y="987574"/>
            <a:ext cx="1584176" cy="12464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1500" dirty="0" smtClean="0"/>
              <a:t>Entrare in contatto con  chi è fuori dalla comunità cristiana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251520" y="593849"/>
            <a:ext cx="648072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500" b="1" dirty="0" smtClean="0"/>
              <a:t>Chiesa in uscita</a:t>
            </a:r>
          </a:p>
          <a:p>
            <a:pPr algn="just"/>
            <a:r>
              <a:rPr lang="it-IT" sz="1500" dirty="0" smtClean="0"/>
              <a:t>Molti non conoscono la realtà delle Parrocchie o ne hanno un’immagine vetusta. E quindi i Sacerdoti dovrebbero andare nel territorio, a spiegare; e alcuni lo stanno già facendo, con tutti i mezzi a disposizione: chi apre la chiesa a mezzanotte, chi fa benedizioni presso tutte -ma proprio tutte- le famiglie del quartiere, o almeno ci prova a farsi aprire; chi frequenta i bar e i parchi del quartiere; chi si allea con le scuole per prevenire la dispersione scolastica; e chi continua a insegnare dentro la scuola, anche se non gli conviene economicamente, per entrare in contatto con i ragazzi del quartiere. </a:t>
            </a:r>
          </a:p>
          <a:p>
            <a:pPr algn="ctr"/>
            <a:endParaRPr lang="it-IT" sz="1300" i="1" dirty="0" smtClean="0"/>
          </a:p>
          <a:p>
            <a:pPr algn="ctr"/>
            <a:r>
              <a:rPr lang="it-IT" sz="1200" i="1" dirty="0" smtClean="0"/>
              <a:t>“Non lo faccio per fare proselitismo ma per far sapere loro che, se hanno bisogno, io ci sono” (Sacerdote di Roma)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251520" y="343584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/>
              <a:t>In sintesi si chiede alla Chiesa di prendersi cura del quartiere, del territorio. La Chiesa però non deve essere </a:t>
            </a:r>
            <a:r>
              <a:rPr lang="it-IT" b="1" u="sng" dirty="0" smtClean="0"/>
              <a:t>solo dispensatrice di servizi</a:t>
            </a:r>
            <a:r>
              <a:rPr lang="it-IT" b="1" dirty="0" smtClean="0"/>
              <a:t>, ma riuscire a coinvolgere le persone in modo da costruire una comunità vera e propria, dove i bambini vengono educati ai principi di rispetto degli altri e gli adulti partecipano!  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79512" y="699542"/>
            <a:ext cx="223224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300" b="1" dirty="0" smtClean="0"/>
              <a:t>Dal  Terzo mondo alla mia parrocchia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it-IT" sz="1300" dirty="0" smtClean="0"/>
              <a:t>Già si è passati dal comunicare i progetti per l’Africa a quelli sull’Italia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it-IT" sz="1300" dirty="0" smtClean="0"/>
              <a:t>Ora si vuole sentire parlare di progetti nel proprio paese /parrocchia!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it-IT" sz="1300" dirty="0" smtClean="0"/>
              <a:t>+ Progetti che riguardano le mille parrocchie, a macchia d’olio (magari piccoli). Per i grossi fare rete fra parrocchie</a:t>
            </a:r>
          </a:p>
          <a:p>
            <a:endParaRPr lang="it-IT" sz="1300" dirty="0" smtClean="0"/>
          </a:p>
        </p:txBody>
      </p:sp>
      <p:sp>
        <p:nvSpPr>
          <p:cNvPr id="8" name="Rettangolo 7"/>
          <p:cNvSpPr/>
          <p:nvPr/>
        </p:nvSpPr>
        <p:spPr>
          <a:xfrm>
            <a:off x="2339752" y="699542"/>
            <a:ext cx="1872208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300" b="1" dirty="0" smtClean="0"/>
              <a:t>Educazione, Formazione, lavoro</a:t>
            </a:r>
          </a:p>
          <a:p>
            <a:r>
              <a:rPr lang="it-IT" sz="1300" dirty="0" smtClean="0"/>
              <a:t>Il ceto medio ha perso le sue sicurezza e la solidarietà scatta soprattutto se ci si identifica (mutuo soccorso).</a:t>
            </a:r>
          </a:p>
          <a:p>
            <a:r>
              <a:rPr lang="it-IT" sz="1300" dirty="0" smtClean="0"/>
              <a:t>Centrali  i  progetti: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it-IT" sz="1300" dirty="0" smtClean="0"/>
              <a:t>Educativi (formazione persona)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it-IT" sz="1300" dirty="0" smtClean="0"/>
              <a:t>Formazione al lavoro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it-IT" sz="1300" dirty="0" smtClean="0"/>
              <a:t>Creazione di start up</a:t>
            </a:r>
          </a:p>
        </p:txBody>
      </p:sp>
      <p:sp>
        <p:nvSpPr>
          <p:cNvPr id="9" name="Rettangolo 8"/>
          <p:cNvSpPr/>
          <p:nvPr/>
        </p:nvSpPr>
        <p:spPr>
          <a:xfrm>
            <a:off x="4211960" y="699542"/>
            <a:ext cx="2376264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300" b="1" dirty="0" smtClean="0"/>
              <a:t>Comunicazione concreta, continuativa e multicanale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t-IT" sz="1300" dirty="0" smtClean="0"/>
              <a:t>Nonostante gli sforzi di comunicazione e trasparenza, i messaggi arrivano parzialmente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t-IT" sz="1300" dirty="0" smtClean="0"/>
              <a:t>La campagna pubblicitaria è lodata da tutti,  Cattolici e Sacerdoti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t-IT" sz="1300" dirty="0" smtClean="0"/>
              <a:t>Ma non basta a rendere noti i progetti 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t-IT" sz="1300" dirty="0" smtClean="0"/>
              <a:t>Si richiede di rendere più visibili  i progetti già realizzati  (bollini, targhe sui luoghi?)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t-IT" sz="1300" dirty="0" smtClean="0"/>
              <a:t> Di parlarne in dettaglio e continuativamente (news, blog, social)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79512" y="4177992"/>
            <a:ext cx="1944216" cy="553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6213" indent="-176213" algn="ctr"/>
            <a:r>
              <a:rPr lang="it-IT" sz="1500" dirty="0" smtClean="0"/>
              <a:t>Progetti di  parrocchia / quartiere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48061" y="4141117"/>
            <a:ext cx="1719883" cy="553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it-IT" sz="1500" dirty="0" smtClean="0"/>
              <a:t>Progetti anche per le famiglie “medie”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425214" y="4371950"/>
            <a:ext cx="2018994" cy="3231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1500" dirty="0" smtClean="0"/>
              <a:t>Comunicazione diffusa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6516216" y="699542"/>
            <a:ext cx="244827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300" b="1" dirty="0" smtClean="0"/>
              <a:t>Coinvolgere i parroci / i sacerdoti 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t-IT" sz="1300" dirty="0" smtClean="0"/>
              <a:t>I Sacerdoti, complice un certo imbarazzo a parlare di finanziamenti, sono poco informati o aperti ad informarsi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t-IT" sz="1300" dirty="0" smtClean="0"/>
              <a:t>E’ necessario renderli più consapevoli dell’importanza dell’8 per mille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t-IT" sz="1300" dirty="0" smtClean="0"/>
              <a:t>Anche per loro vale la questione del collegamento ai progetti della propria parrocchia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it-IT" sz="1300" dirty="0" smtClean="0"/>
              <a:t>Se sono coinvolti in prima persona, informano, diffondono</a:t>
            </a:r>
          </a:p>
          <a:p>
            <a:pPr marL="93663" indent="-93663">
              <a:buFont typeface="Arial" pitchFamily="34" charset="0"/>
              <a:buChar char="•"/>
            </a:pPr>
            <a:endParaRPr lang="it-IT" sz="1300" dirty="0" smtClean="0"/>
          </a:p>
          <a:p>
            <a:pPr marL="93663" indent="-93663"/>
            <a:endParaRPr lang="it-IT" sz="1300" dirty="0" smtClean="0"/>
          </a:p>
        </p:txBody>
      </p:sp>
      <p:sp>
        <p:nvSpPr>
          <p:cNvPr id="18" name="Rettangolo 17"/>
          <p:cNvSpPr/>
          <p:nvPr/>
        </p:nvSpPr>
        <p:spPr>
          <a:xfrm>
            <a:off x="6646384" y="3910285"/>
            <a:ext cx="2318104" cy="7848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1500" dirty="0" smtClean="0"/>
              <a:t>Inevitabile maggiore coinvolgimento dei sacerdoti, terminale locale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79512" y="267494"/>
            <a:ext cx="828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Suggerimenti sull’ 8 per mille</a:t>
            </a:r>
            <a:endParaRPr lang="it-IT" dirty="0"/>
          </a:p>
        </p:txBody>
      </p:sp>
      <p:sp>
        <p:nvSpPr>
          <p:cNvPr id="17" name="Freccia in giù 16"/>
          <p:cNvSpPr/>
          <p:nvPr/>
        </p:nvSpPr>
        <p:spPr>
          <a:xfrm>
            <a:off x="971600" y="3867894"/>
            <a:ext cx="360040" cy="288032"/>
          </a:xfrm>
          <a:prstGeom prst="downArrow">
            <a:avLst/>
          </a:prstGeom>
          <a:solidFill>
            <a:srgbClr val="0000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in giù 21"/>
          <p:cNvSpPr/>
          <p:nvPr/>
        </p:nvSpPr>
        <p:spPr>
          <a:xfrm>
            <a:off x="2915816" y="3867894"/>
            <a:ext cx="360040" cy="288032"/>
          </a:xfrm>
          <a:prstGeom prst="downArrow">
            <a:avLst/>
          </a:prstGeom>
          <a:solidFill>
            <a:srgbClr val="0000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in giù 22"/>
          <p:cNvSpPr/>
          <p:nvPr/>
        </p:nvSpPr>
        <p:spPr>
          <a:xfrm>
            <a:off x="5220072" y="4011910"/>
            <a:ext cx="360040" cy="288032"/>
          </a:xfrm>
          <a:prstGeom prst="downArrow">
            <a:avLst/>
          </a:prstGeom>
          <a:solidFill>
            <a:srgbClr val="0000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in giù 23"/>
          <p:cNvSpPr/>
          <p:nvPr/>
        </p:nvSpPr>
        <p:spPr>
          <a:xfrm>
            <a:off x="7668344" y="3579862"/>
            <a:ext cx="360040" cy="288032"/>
          </a:xfrm>
          <a:prstGeom prst="downArrow">
            <a:avLst/>
          </a:prstGeom>
          <a:solidFill>
            <a:srgbClr val="0000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79512" y="267494"/>
            <a:ext cx="828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Il contesto di fondo (dal nostro Osservatorio permanente)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79512" y="771550"/>
            <a:ext cx="216024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300" b="1" dirty="0" smtClean="0"/>
              <a:t>Cambiamento dei modelli di produzione / sviluppo</a:t>
            </a:r>
          </a:p>
          <a:p>
            <a:pPr algn="just"/>
            <a:endParaRPr lang="it-IT" sz="1300" dirty="0" smtClean="0"/>
          </a:p>
          <a:p>
            <a:pPr marL="176213" indent="-176213" algn="just">
              <a:buFont typeface="Arial" pitchFamily="34" charset="0"/>
              <a:buChar char="•"/>
            </a:pPr>
            <a:r>
              <a:rPr lang="it-IT" sz="1300" dirty="0" smtClean="0"/>
              <a:t>Rivoluzione nel mondo della produzione (globaliz-zazione, delocalizzazione) 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it-IT" sz="1300" dirty="0" smtClean="0"/>
              <a:t>e del  lavoro (nuove forme di lavoro, digital che sosti-</a:t>
            </a:r>
            <a:r>
              <a:rPr lang="it-IT" sz="1300" dirty="0" err="1" smtClean="0"/>
              <a:t>tuisce</a:t>
            </a:r>
            <a:r>
              <a:rPr lang="it-IT" sz="1300" dirty="0" smtClean="0"/>
              <a:t> lavoro umano)</a:t>
            </a:r>
          </a:p>
          <a:p>
            <a:pPr algn="just"/>
            <a:endParaRPr lang="it-IT" sz="1300" dirty="0" smtClean="0"/>
          </a:p>
        </p:txBody>
      </p:sp>
      <p:sp>
        <p:nvSpPr>
          <p:cNvPr id="8" name="Rettangolo 7"/>
          <p:cNvSpPr/>
          <p:nvPr/>
        </p:nvSpPr>
        <p:spPr>
          <a:xfrm>
            <a:off x="2423931" y="771550"/>
            <a:ext cx="194421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300" b="1" dirty="0" smtClean="0"/>
              <a:t>Più capacità critica, minore affidamento</a:t>
            </a:r>
          </a:p>
          <a:p>
            <a:pPr algn="just"/>
            <a:endParaRPr lang="it-IT" sz="1300" b="1" dirty="0" smtClean="0"/>
          </a:p>
          <a:p>
            <a:pPr marL="93663" indent="-93663" algn="just">
              <a:buFont typeface="Arial" pitchFamily="34" charset="0"/>
              <a:buChar char="•"/>
            </a:pPr>
            <a:r>
              <a:rPr lang="it-IT" sz="1300" dirty="0" smtClean="0"/>
              <a:t>Aumenta Istruzione e capacità critica</a:t>
            </a:r>
          </a:p>
          <a:p>
            <a:pPr marL="93663" indent="-93663" algn="just">
              <a:buFont typeface="Arial" pitchFamily="34" charset="0"/>
              <a:buChar char="•"/>
            </a:pPr>
            <a:r>
              <a:rPr lang="it-IT" sz="1300" dirty="0" smtClean="0"/>
              <a:t>Desiderio di maggior protagonismo</a:t>
            </a:r>
          </a:p>
          <a:p>
            <a:pPr marL="93663" indent="-93663" algn="just">
              <a:buFont typeface="Arial" pitchFamily="34" charset="0"/>
              <a:buChar char="•"/>
            </a:pPr>
            <a:r>
              <a:rPr lang="it-IT" sz="1300" dirty="0" smtClean="0"/>
              <a:t>Secolarizzazione e fine delle ideologie </a:t>
            </a:r>
          </a:p>
          <a:p>
            <a:pPr marL="93663" indent="-93663" algn="just">
              <a:buFont typeface="Arial" pitchFamily="34" charset="0"/>
              <a:buChar char="•"/>
            </a:pPr>
            <a:endParaRPr lang="it-IT" sz="1300" dirty="0" smtClean="0"/>
          </a:p>
        </p:txBody>
      </p:sp>
      <p:sp>
        <p:nvSpPr>
          <p:cNvPr id="9" name="Rettangolo 8"/>
          <p:cNvSpPr/>
          <p:nvPr/>
        </p:nvSpPr>
        <p:spPr>
          <a:xfrm>
            <a:off x="4452326" y="771550"/>
            <a:ext cx="216024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300" b="1" dirty="0" smtClean="0"/>
              <a:t>Aumento aspettative </a:t>
            </a:r>
          </a:p>
          <a:p>
            <a:pPr algn="just"/>
            <a:endParaRPr lang="it-IT" sz="1300" b="1" dirty="0"/>
          </a:p>
          <a:p>
            <a:pPr algn="just"/>
            <a:endParaRPr lang="it-IT" sz="1300" b="1" dirty="0" smtClean="0"/>
          </a:p>
          <a:p>
            <a:pPr marL="93663" indent="-93663" algn="just">
              <a:buFont typeface="Arial" pitchFamily="34" charset="0"/>
              <a:buChar char="•"/>
            </a:pPr>
            <a:r>
              <a:rPr lang="it-IT" sz="1300" dirty="0" smtClean="0"/>
              <a:t>L’individuo si sente al centro del proprio mondo</a:t>
            </a:r>
          </a:p>
          <a:p>
            <a:pPr marL="93663" indent="-93663" algn="just">
              <a:buFont typeface="Arial" pitchFamily="34" charset="0"/>
              <a:buChar char="•"/>
            </a:pPr>
            <a:r>
              <a:rPr lang="it-IT" sz="1300" dirty="0" smtClean="0"/>
              <a:t>Pretende che l’Offerta sia attenta alle proprie esigen-ze</a:t>
            </a:r>
          </a:p>
          <a:p>
            <a:pPr marL="93663" indent="-93663" algn="just">
              <a:buFont typeface="Arial" pitchFamily="34" charset="0"/>
              <a:buChar char="•"/>
            </a:pPr>
            <a:r>
              <a:rPr lang="it-IT" sz="1300" dirty="0" smtClean="0"/>
              <a:t>Ma questo non accade</a:t>
            </a:r>
          </a:p>
          <a:p>
            <a:pPr marL="93663" indent="-93663" algn="just"/>
            <a:endParaRPr lang="it-IT" sz="1300" dirty="0" smtClean="0"/>
          </a:p>
        </p:txBody>
      </p:sp>
      <p:sp>
        <p:nvSpPr>
          <p:cNvPr id="10" name="Rettangolo 9"/>
          <p:cNvSpPr/>
          <p:nvPr/>
        </p:nvSpPr>
        <p:spPr>
          <a:xfrm>
            <a:off x="179512" y="3723878"/>
            <a:ext cx="187220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76213" indent="-176213" algn="ctr"/>
            <a:r>
              <a:rPr lang="it-IT" sz="1400" dirty="0" smtClean="0"/>
              <a:t>Crisi economica, Precarietà,  </a:t>
            </a:r>
          </a:p>
          <a:p>
            <a:pPr marL="176213" indent="-176213" algn="ctr"/>
            <a:r>
              <a:rPr lang="it-IT" sz="1400" dirty="0" smtClean="0"/>
              <a:t>Nuove povertà</a:t>
            </a:r>
          </a:p>
          <a:p>
            <a:pPr marL="176213" indent="-176213" algn="ctr"/>
            <a:endParaRPr lang="it-IT" sz="1400" dirty="0" smtClean="0"/>
          </a:p>
        </p:txBody>
      </p:sp>
      <p:sp>
        <p:nvSpPr>
          <p:cNvPr id="13" name="Rettangolo 12"/>
          <p:cNvSpPr/>
          <p:nvPr/>
        </p:nvSpPr>
        <p:spPr>
          <a:xfrm>
            <a:off x="2411760" y="3726056"/>
            <a:ext cx="187220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it-IT" sz="1400" dirty="0" smtClean="0"/>
              <a:t>Più capacità critica, percezione di aumen-to della complessità, bisogno di aiuto  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572000" y="3723878"/>
            <a:ext cx="1944216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Pretesa di benessere ma tensioni per l’assenza di attenzioni da parte dell’Offerta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6696744" y="771550"/>
            <a:ext cx="2267744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300" b="1" dirty="0" smtClean="0"/>
              <a:t>Obiettivi di vita</a:t>
            </a:r>
          </a:p>
          <a:p>
            <a:pPr marL="93663" indent="-93663" algn="just">
              <a:buFont typeface="Arial" pitchFamily="34" charset="0"/>
              <a:buChar char="•"/>
            </a:pPr>
            <a:endParaRPr lang="it-IT" sz="1300" dirty="0" smtClean="0"/>
          </a:p>
          <a:p>
            <a:pPr marL="93663" indent="-93663" algn="just">
              <a:buFont typeface="Arial" pitchFamily="34" charset="0"/>
              <a:buChar char="•"/>
            </a:pPr>
            <a:r>
              <a:rPr lang="it-IT" sz="1300" dirty="0" smtClean="0"/>
              <a:t>L’individuo si pone al centro del proprio universo e ha tre obiettivi:</a:t>
            </a:r>
          </a:p>
          <a:p>
            <a:pPr marL="342900" indent="-257175" algn="just">
              <a:buFont typeface="+mj-lt"/>
              <a:buAutoNum type="arabicPeriod"/>
            </a:pPr>
            <a:r>
              <a:rPr lang="it-IT" sz="1300" dirty="0" smtClean="0"/>
              <a:t>Star bene nel corpo  e                                    nella  mente</a:t>
            </a:r>
          </a:p>
          <a:p>
            <a:pPr marL="342900" indent="-257175" algn="just">
              <a:buFont typeface="+mj-lt"/>
              <a:buAutoNum type="arabicPeriod"/>
            </a:pPr>
            <a:r>
              <a:rPr lang="it-IT" sz="1300" dirty="0" smtClean="0"/>
              <a:t>Star bene con gli altri (buona relazionalità)</a:t>
            </a:r>
          </a:p>
          <a:p>
            <a:pPr marL="342900" indent="-257175" algn="just">
              <a:buFont typeface="+mj-lt"/>
              <a:buAutoNum type="arabicPeriod"/>
            </a:pPr>
            <a:r>
              <a:rPr lang="it-IT" sz="1300" dirty="0" smtClean="0"/>
              <a:t>Star bene nell’ambiente in cui vive</a:t>
            </a:r>
          </a:p>
          <a:p>
            <a:pPr algn="just"/>
            <a:endParaRPr lang="it-IT" sz="1300" dirty="0" smtClean="0"/>
          </a:p>
          <a:p>
            <a:pPr marL="93663" indent="-93663" algn="just"/>
            <a:endParaRPr lang="it-IT" sz="1300" dirty="0" smtClean="0"/>
          </a:p>
        </p:txBody>
      </p:sp>
      <p:sp>
        <p:nvSpPr>
          <p:cNvPr id="18" name="Rettangolo 17"/>
          <p:cNvSpPr/>
          <p:nvPr/>
        </p:nvSpPr>
        <p:spPr>
          <a:xfrm>
            <a:off x="6804248" y="3723878"/>
            <a:ext cx="216024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Ma difficoltà di varia natura, soprattutto relazionali, bisogno di legami “veri”, affidabili</a:t>
            </a:r>
          </a:p>
        </p:txBody>
      </p:sp>
      <p:sp>
        <p:nvSpPr>
          <p:cNvPr id="25" name="Freccia in giù 24"/>
          <p:cNvSpPr/>
          <p:nvPr/>
        </p:nvSpPr>
        <p:spPr>
          <a:xfrm>
            <a:off x="899592" y="3363838"/>
            <a:ext cx="360040" cy="288032"/>
          </a:xfrm>
          <a:prstGeom prst="downArrow">
            <a:avLst/>
          </a:prstGeom>
          <a:solidFill>
            <a:srgbClr val="0000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in giù 25"/>
          <p:cNvSpPr/>
          <p:nvPr/>
        </p:nvSpPr>
        <p:spPr>
          <a:xfrm>
            <a:off x="3131840" y="3363838"/>
            <a:ext cx="360040" cy="288032"/>
          </a:xfrm>
          <a:prstGeom prst="downArrow">
            <a:avLst/>
          </a:prstGeom>
          <a:solidFill>
            <a:srgbClr val="0000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giù 26"/>
          <p:cNvSpPr/>
          <p:nvPr/>
        </p:nvSpPr>
        <p:spPr>
          <a:xfrm>
            <a:off x="5364088" y="3363838"/>
            <a:ext cx="360040" cy="288032"/>
          </a:xfrm>
          <a:prstGeom prst="downArrow">
            <a:avLst/>
          </a:prstGeom>
          <a:solidFill>
            <a:srgbClr val="0000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in giù 27"/>
          <p:cNvSpPr/>
          <p:nvPr/>
        </p:nvSpPr>
        <p:spPr>
          <a:xfrm>
            <a:off x="7668344" y="3363838"/>
            <a:ext cx="360040" cy="288032"/>
          </a:xfrm>
          <a:prstGeom prst="downArrow">
            <a:avLst/>
          </a:prstGeom>
          <a:solidFill>
            <a:srgbClr val="0000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7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95536" y="267494"/>
            <a:ext cx="828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Le preoccupazioni sociali (da qui ricerca Cei /Sovvenire)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" name="Rettangolo con angoli arrotondati 4"/>
          <p:cNvSpPr/>
          <p:nvPr/>
        </p:nvSpPr>
        <p:spPr>
          <a:xfrm>
            <a:off x="2123728" y="771550"/>
            <a:ext cx="2592288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Scelta  5 più importanti su 10</a:t>
            </a:r>
          </a:p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%</a:t>
            </a:r>
            <a:endParaRPr lang="it-IT" sz="1200" dirty="0">
              <a:latin typeface="+mj-lt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342757680"/>
              </p:ext>
            </p:extLst>
          </p:nvPr>
        </p:nvGraphicFramePr>
        <p:xfrm>
          <a:off x="179512" y="1131590"/>
          <a:ext cx="47160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tangolo 7"/>
          <p:cNvSpPr/>
          <p:nvPr/>
        </p:nvSpPr>
        <p:spPr>
          <a:xfrm>
            <a:off x="5652120" y="1203598"/>
            <a:ext cx="3024336" cy="20928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it-IT" sz="1300" dirty="0" smtClean="0"/>
              <a:t> </a:t>
            </a:r>
            <a:r>
              <a:rPr lang="it-IT" sz="1300" b="1" dirty="0" smtClean="0"/>
              <a:t>La mancanza di lavoro</a:t>
            </a:r>
            <a:r>
              <a:rPr lang="it-IT" sz="1300" dirty="0" smtClean="0"/>
              <a:t> è in testa alle preoccupazioni sociali degli italiani ed in generale le preoccupazioni economiche.</a:t>
            </a:r>
          </a:p>
          <a:p>
            <a:pPr algn="just"/>
            <a:endParaRPr lang="it-IT" sz="1300" dirty="0" smtClean="0"/>
          </a:p>
          <a:p>
            <a:pPr algn="just"/>
            <a:r>
              <a:rPr lang="it-IT" sz="1300" dirty="0" smtClean="0"/>
              <a:t>Come afferma Papa Francesco, il lavoro non è solo reddito ma anche dignità!</a:t>
            </a:r>
          </a:p>
          <a:p>
            <a:pPr algn="just"/>
            <a:endParaRPr lang="it-IT" sz="1300" dirty="0" smtClean="0"/>
          </a:p>
          <a:p>
            <a:pPr algn="just"/>
            <a:r>
              <a:rPr lang="it-IT" sz="1300" dirty="0" smtClean="0"/>
              <a:t>E’ dunque ottima la scelta di devolvere finanziamenti 8 per mille- fra gli altri- a progetti di start up che creano lavoro.</a:t>
            </a:r>
          </a:p>
        </p:txBody>
      </p:sp>
      <p:sp>
        <p:nvSpPr>
          <p:cNvPr id="9" name="Ovale 8"/>
          <p:cNvSpPr/>
          <p:nvPr/>
        </p:nvSpPr>
        <p:spPr>
          <a:xfrm>
            <a:off x="395536" y="1203598"/>
            <a:ext cx="4392488" cy="43204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95536" y="267494"/>
            <a:ext cx="828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Le preoccupazioni  relative agli individui/ famiglie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3342757680"/>
              </p:ext>
            </p:extLst>
          </p:nvPr>
        </p:nvGraphicFramePr>
        <p:xfrm>
          <a:off x="539552" y="987574"/>
          <a:ext cx="493204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tangolo con angoli arrotondati 4"/>
          <p:cNvSpPr/>
          <p:nvPr/>
        </p:nvSpPr>
        <p:spPr>
          <a:xfrm>
            <a:off x="2699792" y="699542"/>
            <a:ext cx="2592288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Scelta delle 5 più importanti su 10</a:t>
            </a:r>
          </a:p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%</a:t>
            </a:r>
            <a:endParaRPr lang="it-IT" sz="1200" dirty="0">
              <a:latin typeface="+mj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796136" y="1131590"/>
            <a:ext cx="2952328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it-IT" sz="1300" dirty="0" smtClean="0"/>
              <a:t> A livello familiare /individuale si conferma il tema delle </a:t>
            </a:r>
            <a:r>
              <a:rPr lang="it-IT" sz="1300" b="1" dirty="0" smtClean="0"/>
              <a:t>precarietà e dell’incertezza (la società liquida):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it-IT" sz="1300" b="1" dirty="0" smtClean="0"/>
              <a:t>non solo lavorativa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it-IT" sz="1300" b="1" dirty="0" smtClean="0"/>
              <a:t>ma anche familiare.</a:t>
            </a:r>
          </a:p>
          <a:p>
            <a:pPr marL="85725" indent="-85725" algn="just">
              <a:buFont typeface="Arial" pitchFamily="34" charset="0"/>
              <a:buChar char="•"/>
            </a:pPr>
            <a:endParaRPr lang="it-IT" sz="1300" b="1" dirty="0" smtClean="0"/>
          </a:p>
          <a:p>
            <a:pPr algn="just"/>
            <a:r>
              <a:rPr lang="it-IT" sz="1300" dirty="0" smtClean="0"/>
              <a:t>Unitamente al tema più generale dell’ insicurezza /criminalità, già emerso fra le preoccupazioni sociali, spicca </a:t>
            </a:r>
            <a:r>
              <a:rPr lang="it-IT" sz="1300" b="1" dirty="0" smtClean="0"/>
              <a:t>il tema della violenza all’interno delle mura domestiche o fra giovani  (bullismo).</a:t>
            </a:r>
          </a:p>
          <a:p>
            <a:pPr algn="just"/>
            <a:endParaRPr lang="it-IT" sz="1300" dirty="0" smtClean="0"/>
          </a:p>
          <a:p>
            <a:pPr algn="just"/>
            <a:r>
              <a:rPr lang="it-IT" sz="1300" b="1" dirty="0" smtClean="0"/>
              <a:t>Ecco che la problematicità delle relazioni emerge prepotentemente! </a:t>
            </a:r>
          </a:p>
        </p:txBody>
      </p:sp>
      <p:sp>
        <p:nvSpPr>
          <p:cNvPr id="9" name="Ovale 8"/>
          <p:cNvSpPr/>
          <p:nvPr/>
        </p:nvSpPr>
        <p:spPr>
          <a:xfrm>
            <a:off x="539552" y="1419622"/>
            <a:ext cx="4248472" cy="36004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467544" y="2067694"/>
            <a:ext cx="4248472" cy="36004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23528" y="267494"/>
            <a:ext cx="828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dirty="0" smtClean="0"/>
              <a:t>In sintesi i  bisogni sono raggruppabili in due tipi principali</a:t>
            </a:r>
            <a:endParaRPr lang="it-IT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611560" y="1364744"/>
            <a:ext cx="3168352" cy="1538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marL="180975" indent="-180975" algn="just">
              <a:buFont typeface="Arial" pitchFamily="34" charset="0"/>
              <a:buChar char="•"/>
            </a:pPr>
            <a:r>
              <a:rPr lang="it-IT" sz="1600" dirty="0" smtClean="0"/>
              <a:t>Casa, protezione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it-IT" sz="1600" dirty="0" smtClean="0"/>
              <a:t>Mangiare, vestirsi, riscaldarsi ecc.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it-IT" sz="1600" dirty="0" smtClean="0"/>
              <a:t>Sicurezza fisica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it-IT" sz="1600" dirty="0" smtClean="0"/>
              <a:t>Il lavoro in quanto risorsa per procurarsi  i precedenti beni</a:t>
            </a:r>
            <a:endParaRPr lang="it-IT" sz="1400" dirty="0" smtClean="0"/>
          </a:p>
          <a:p>
            <a:pPr algn="just"/>
            <a:endParaRPr lang="it-IT" sz="1400" b="1" dirty="0" smtClean="0"/>
          </a:p>
        </p:txBody>
      </p:sp>
      <p:sp>
        <p:nvSpPr>
          <p:cNvPr id="12" name="Rettangolo con angoli arrotondati 4"/>
          <p:cNvSpPr/>
          <p:nvPr/>
        </p:nvSpPr>
        <p:spPr>
          <a:xfrm>
            <a:off x="683568" y="860688"/>
            <a:ext cx="2448272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6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Bisogni materiali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580112" y="1364744"/>
            <a:ext cx="3096344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marL="180975" indent="-180975" algn="just">
              <a:buFont typeface="Arial" pitchFamily="34" charset="0"/>
              <a:buChar char="•"/>
            </a:pPr>
            <a:r>
              <a:rPr lang="it-IT" sz="1600" dirty="0" smtClean="0"/>
              <a:t>Orientamento nelle scelte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it-IT" sz="1600" dirty="0" smtClean="0"/>
              <a:t>Stabilità, certezze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it-IT" sz="1600" dirty="0" smtClean="0"/>
              <a:t>Relazioni vere, durature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it-IT" sz="1600" dirty="0" smtClean="0"/>
              <a:t>Conforto, essere ascoltati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it-IT" sz="1600" dirty="0" smtClean="0"/>
              <a:t>Ritmi umani</a:t>
            </a:r>
            <a:endParaRPr lang="it-IT" sz="1600" b="1" dirty="0" smtClean="0"/>
          </a:p>
        </p:txBody>
      </p:sp>
      <p:sp>
        <p:nvSpPr>
          <p:cNvPr id="15" name="Rettangolo con angoli arrotondati 4"/>
          <p:cNvSpPr/>
          <p:nvPr/>
        </p:nvSpPr>
        <p:spPr>
          <a:xfrm>
            <a:off x="5724128" y="860688"/>
            <a:ext cx="2448272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6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Bisogni  immateriali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611560" y="3579862"/>
            <a:ext cx="29523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76213" indent="-176213" algn="ctr"/>
            <a:r>
              <a:rPr lang="it-IT" sz="1600" dirty="0" smtClean="0"/>
              <a:t>Sono essenziali, senza non si può vivere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652120" y="3566215"/>
            <a:ext cx="288032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it-IT" sz="1600" dirty="0" smtClean="0"/>
              <a:t>Ma anche  questo genere di bisogni è sempre più importante</a:t>
            </a:r>
          </a:p>
        </p:txBody>
      </p:sp>
      <p:sp>
        <p:nvSpPr>
          <p:cNvPr id="13" name="Freccia in giù 12"/>
          <p:cNvSpPr/>
          <p:nvPr/>
        </p:nvSpPr>
        <p:spPr>
          <a:xfrm>
            <a:off x="1979712" y="3075806"/>
            <a:ext cx="360040" cy="288032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>
            <a:off x="7020272" y="3075806"/>
            <a:ext cx="360040" cy="288032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16024" y="1203598"/>
            <a:ext cx="3888432" cy="3621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algn="just">
              <a:spcBef>
                <a:spcPts val="500"/>
              </a:spcBef>
            </a:pPr>
            <a:r>
              <a:rPr lang="it-IT" sz="1400" dirty="0" smtClean="0"/>
              <a:t>“</a:t>
            </a:r>
            <a:r>
              <a:rPr lang="it-IT" sz="1400" i="1" dirty="0" smtClean="0"/>
              <a:t>La secolarizzazione è in primo luogo allentamento dai vincoli. </a:t>
            </a:r>
          </a:p>
          <a:p>
            <a:pPr algn="just">
              <a:spcBef>
                <a:spcPts val="500"/>
              </a:spcBef>
            </a:pPr>
            <a:r>
              <a:rPr lang="it-IT" sz="1400" i="1" dirty="0" smtClean="0"/>
              <a:t>La situazione potrebbe suscitare un sottile senso di euforia. Davanti agli occhi di chiunque, vastissima si estende l’area del disponibile.</a:t>
            </a:r>
          </a:p>
          <a:p>
            <a:pPr algn="just">
              <a:spcBef>
                <a:spcPts val="500"/>
              </a:spcBef>
            </a:pPr>
            <a:r>
              <a:rPr lang="it-IT" sz="1400" i="1" dirty="0" smtClean="0"/>
              <a:t> Ma i </a:t>
            </a:r>
            <a:r>
              <a:rPr lang="it-IT" sz="1400" i="1" dirty="0" err="1" smtClean="0"/>
              <a:t>secolaristi</a:t>
            </a:r>
            <a:r>
              <a:rPr lang="it-IT" sz="1400" i="1" dirty="0" smtClean="0"/>
              <a:t>  non sono felici. E neppure si sentono sollevati da molti pesi. Avvertono l’inconsistenza di ciò che li circonda … </a:t>
            </a:r>
          </a:p>
          <a:p>
            <a:pPr algn="just">
              <a:spcBef>
                <a:spcPts val="500"/>
              </a:spcBef>
            </a:pPr>
            <a:r>
              <a:rPr lang="it-IT" sz="1400" i="1" dirty="0" smtClean="0"/>
              <a:t>La nostra è l’età dell’inconsistenza</a:t>
            </a:r>
            <a:r>
              <a:rPr lang="it-IT" sz="1400" dirty="0" smtClean="0"/>
              <a:t>” </a:t>
            </a:r>
          </a:p>
          <a:p>
            <a:pPr algn="just">
              <a:spcBef>
                <a:spcPts val="500"/>
              </a:spcBef>
            </a:pPr>
            <a:endParaRPr lang="it-IT" sz="1400" dirty="0" smtClean="0"/>
          </a:p>
          <a:p>
            <a:pPr algn="just">
              <a:spcBef>
                <a:spcPts val="500"/>
              </a:spcBef>
            </a:pPr>
            <a:endParaRPr lang="it-IT" sz="1400" dirty="0" smtClean="0"/>
          </a:p>
          <a:p>
            <a:pPr algn="just">
              <a:spcBef>
                <a:spcPts val="500"/>
              </a:spcBef>
            </a:pPr>
            <a:endParaRPr lang="it-IT" sz="1400" dirty="0" smtClean="0"/>
          </a:p>
          <a:p>
            <a:pPr algn="just">
              <a:spcBef>
                <a:spcPts val="500"/>
              </a:spcBef>
            </a:pPr>
            <a:endParaRPr lang="it-IT" sz="1000" dirty="0" smtClean="0"/>
          </a:p>
          <a:p>
            <a:pPr algn="just">
              <a:spcBef>
                <a:spcPts val="500"/>
              </a:spcBef>
            </a:pPr>
            <a:r>
              <a:rPr lang="it-IT" sz="1400" dirty="0" smtClean="0"/>
              <a:t>Roberto </a:t>
            </a:r>
            <a:r>
              <a:rPr lang="it-IT" sz="1400" dirty="0" err="1" smtClean="0"/>
              <a:t>Calasso</a:t>
            </a:r>
            <a:r>
              <a:rPr lang="it-IT" sz="1400" dirty="0" smtClean="0"/>
              <a:t>. L’innominabile attuale, 2017</a:t>
            </a:r>
            <a:endParaRPr lang="it-IT" sz="1400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07504" y="195486"/>
            <a:ext cx="69127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+mj-lt"/>
              </a:rPr>
              <a:t>Come confermano gli studiosi il “senso del sacro” rimane fondamentale e l’azione della Chiesa utile a livello sociale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499992" y="1203598"/>
            <a:ext cx="4392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algn="just"/>
            <a:r>
              <a:rPr lang="it-IT" sz="1400" dirty="0" smtClean="0">
                <a:latin typeface="+mj-lt"/>
              </a:rPr>
              <a:t>“</a:t>
            </a:r>
            <a:r>
              <a:rPr lang="it-IT" sz="1400" i="1" dirty="0" smtClean="0">
                <a:latin typeface="+mj-lt"/>
              </a:rPr>
              <a:t>Tre sono gli aspetti che hanno permesso ai poveri degli slum di Chicago anni ’50 di non finire nella marginalità sociale: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b="1" i="1" dirty="0" smtClean="0">
                <a:latin typeface="+mj-lt"/>
              </a:rPr>
              <a:t>Gli intimi convincimenti</a:t>
            </a:r>
            <a:r>
              <a:rPr lang="it-IT" sz="1400" i="1" dirty="0" smtClean="0">
                <a:latin typeface="+mj-lt"/>
              </a:rPr>
              <a:t>: erano tutti osservanti cristiani  e sostenitori della famiglia con la F maiuscola.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b="1" i="1" dirty="0" smtClean="0">
                <a:latin typeface="+mj-lt"/>
              </a:rPr>
              <a:t>Il morale:  </a:t>
            </a:r>
            <a:r>
              <a:rPr lang="it-IT" sz="1400" i="1" dirty="0" smtClean="0">
                <a:latin typeface="+mj-lt"/>
              </a:rPr>
              <a:t>cercavano di non lasciarsi sconfortare dalle situazioni difficili. Le convinzioni religiose, anche se non si traducevano in guide per il comportamento, li sorreggevano nella vita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b="1" i="1" dirty="0" smtClean="0">
                <a:latin typeface="+mj-lt"/>
              </a:rPr>
              <a:t>La  collaborazione</a:t>
            </a:r>
            <a:r>
              <a:rPr lang="it-IT" sz="1400" i="1" dirty="0" smtClean="0">
                <a:latin typeface="+mj-lt"/>
              </a:rPr>
              <a:t>:  cercavano di sfuggire al reclutamento delle gang non restando in strada, fermandosi a scuola oltre l’orario, o rifugiandosi nei centri cattolici</a:t>
            </a:r>
            <a:r>
              <a:rPr lang="it-IT" sz="1400" dirty="0" smtClean="0">
                <a:latin typeface="+mj-lt"/>
              </a:rPr>
              <a:t>” </a:t>
            </a:r>
          </a:p>
          <a:p>
            <a:pPr algn="just"/>
            <a:endParaRPr lang="it-IT" sz="1400" dirty="0" smtClean="0">
              <a:latin typeface="+mj-lt"/>
            </a:endParaRPr>
          </a:p>
          <a:p>
            <a:pPr algn="just"/>
            <a:endParaRPr lang="it-IT" sz="1400" dirty="0" smtClean="0">
              <a:latin typeface="+mj-lt"/>
            </a:endParaRPr>
          </a:p>
          <a:p>
            <a:pPr algn="just"/>
            <a:r>
              <a:rPr lang="it-IT" sz="1400" dirty="0" smtClean="0">
                <a:latin typeface="+mj-lt"/>
              </a:rPr>
              <a:t>Richard </a:t>
            </a:r>
            <a:r>
              <a:rPr lang="it-IT" sz="1400" dirty="0" err="1" smtClean="0">
                <a:latin typeface="+mj-lt"/>
              </a:rPr>
              <a:t>Sennett</a:t>
            </a:r>
            <a:r>
              <a:rPr lang="it-IT" sz="1400" dirty="0" smtClean="0">
                <a:latin typeface="+mj-lt"/>
              </a:rPr>
              <a:t>. Insieme, 2012</a:t>
            </a:r>
            <a:endParaRPr lang="it-IT" sz="1400" dirty="0">
              <a:latin typeface="+mj-lt"/>
            </a:endParaRPr>
          </a:p>
        </p:txBody>
      </p:sp>
      <p:sp>
        <p:nvSpPr>
          <p:cNvPr id="6" name="Rettangolo con angoli arrotondati 4"/>
          <p:cNvSpPr/>
          <p:nvPr/>
        </p:nvSpPr>
        <p:spPr>
          <a:xfrm>
            <a:off x="4427984" y="915566"/>
            <a:ext cx="4536504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Sia quando il contesto “materiale” è sfavorevole</a:t>
            </a:r>
          </a:p>
        </p:txBody>
      </p:sp>
      <p:sp>
        <p:nvSpPr>
          <p:cNvPr id="8" name="Rettangolo con angoli arrotondati 4"/>
          <p:cNvSpPr/>
          <p:nvPr/>
        </p:nvSpPr>
        <p:spPr>
          <a:xfrm>
            <a:off x="179512" y="915566"/>
            <a:ext cx="4248472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Sia perché il sacro dona senso alla nostra vita</a:t>
            </a:r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5" grpId="0" build="allAtOnce"/>
      <p:bldP spid="6" grpId="0" build="allAtOnce"/>
      <p:bldP spid="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5496" y="267494"/>
            <a:ext cx="828808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it-IT" sz="1900" dirty="0" smtClean="0"/>
              <a:t>La nostra ricerca conferma che ci si aspetta un contributo dalla Chiesa </a:t>
            </a:r>
            <a:endParaRPr lang="it-IT" sz="1900" dirty="0"/>
          </a:p>
        </p:txBody>
      </p:sp>
      <p:sp>
        <p:nvSpPr>
          <p:cNvPr id="29698" name="AutoShape 2" descr="Risultati immagini per DUE INDIVIDUI BIFRON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3342757680"/>
              </p:ext>
            </p:extLst>
          </p:nvPr>
        </p:nvGraphicFramePr>
        <p:xfrm>
          <a:off x="251520" y="1059582"/>
          <a:ext cx="47160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tangolo 7"/>
          <p:cNvSpPr/>
          <p:nvPr/>
        </p:nvSpPr>
        <p:spPr>
          <a:xfrm>
            <a:off x="4860032" y="915566"/>
            <a:ext cx="3888432" cy="38010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300" dirty="0" smtClean="0"/>
              <a:t>Quando lo Stato Sociale arretra, le organizzazioni private devono darsi da fare:</a:t>
            </a:r>
          </a:p>
          <a:p>
            <a:pPr marL="85725" indent="-85725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1300" dirty="0" smtClean="0"/>
              <a:t>Se la comunità è il paesino locale, la solidarietà è più facile (i maggiorenti del paese donano ai poveri; i legami fra le persone sono più agevoli)</a:t>
            </a:r>
          </a:p>
          <a:p>
            <a:pPr marL="85725" indent="-85725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1300" dirty="0" smtClean="0"/>
              <a:t>Ma se la comunità è la grande città,  dove la distribuzione, le banche, le industrie sono multinazionali, la distanza fra chi detiene le risorse e chi vive il territorio è maggiore, e i legami fra cittadini allentati, l’aiutarsi alleandosi “dal basso”  difficile.  </a:t>
            </a:r>
          </a:p>
          <a:p>
            <a:pPr marL="85725" indent="-85725" algn="just">
              <a:spcBef>
                <a:spcPts val="600"/>
              </a:spcBef>
              <a:buFont typeface="Arial" pitchFamily="34" charset="0"/>
              <a:buChar char="•"/>
            </a:pPr>
            <a:r>
              <a:rPr lang="it-IT" sz="1300" dirty="0" smtClean="0"/>
              <a:t> Il disagio sociale diffuso però fa scattare una maggiore identificazione e dunque solidarietà fra i cittadini (oggi tocca a te, ma domani potrebbe toccare a me!).</a:t>
            </a:r>
          </a:p>
          <a:p>
            <a:pPr algn="just">
              <a:spcBef>
                <a:spcPts val="600"/>
              </a:spcBef>
            </a:pPr>
            <a:r>
              <a:rPr lang="it-IT" sz="1300" dirty="0" smtClean="0"/>
              <a:t>In questo contesto le associazioni di volontariato/le Onlus si moltiplicano e anche la Chiesa torna ad essere centrale.</a:t>
            </a:r>
          </a:p>
        </p:txBody>
      </p:sp>
      <p:sp>
        <p:nvSpPr>
          <p:cNvPr id="10" name="Rettangolo con angoli arrotondati 4"/>
          <p:cNvSpPr/>
          <p:nvPr/>
        </p:nvSpPr>
        <p:spPr>
          <a:xfrm>
            <a:off x="2195736" y="699542"/>
            <a:ext cx="2448272" cy="36004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Contribuiscono  a risolvere</a:t>
            </a:r>
          </a:p>
          <a:p>
            <a:pPr algn="ctr"/>
            <a:r>
              <a:rPr lang="it-IT" sz="1200" b="1" dirty="0" smtClean="0">
                <a:latin typeface="+mj-lt"/>
                <a:ea typeface="Times New Roman" panose="02020603050405020304" pitchFamily="18" charset="0"/>
                <a:cs typeface="Calibri" pitchFamily="34" charset="0"/>
              </a:rPr>
              <a:t>%</a:t>
            </a:r>
            <a:endParaRPr lang="it-IT" sz="1200" dirty="0">
              <a:latin typeface="+mj-lt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467544" y="1707654"/>
            <a:ext cx="4248472" cy="50405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umetra template 16_9 ottobre 2015" id="{AE225808-8754-45C7-BBF1-E0252778131F}" vid="{BEC01587-4E2C-4FF1-98E7-46824EF222F8}"/>
    </a:ext>
  </a:extLst>
</a:theme>
</file>

<file path=ppt/theme/theme2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umetra template 16_9 ottobre 2015" id="{AE225808-8754-45C7-BBF1-E0252778131F}" vid="{EF6B9C6F-DD8F-4BAC-A0DA-A6167579D9C1}"/>
    </a:ext>
  </a:extLst>
</a:theme>
</file>

<file path=ppt/theme/theme3.xml><?xml version="1.0" encoding="utf-8"?>
<a:theme xmlns:a="http://schemas.openxmlformats.org/drawingml/2006/main" name="5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umetra template 16_9 ottobre 2015" id="{AE225808-8754-45C7-BBF1-E0252778131F}" vid="{EF6B9C6F-DD8F-4BAC-A0DA-A6167579D9C1}"/>
    </a:ext>
  </a:extLst>
</a:theme>
</file>

<file path=ppt/theme/theme4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umetra template 16_9 ottobre 2015" id="{AE225808-8754-45C7-BBF1-E0252778131F}" vid="{550EA6E9-CC32-4EAF-93CE-BA7D711542C7}"/>
    </a:ext>
  </a:extLst>
</a:theme>
</file>

<file path=ppt/theme/theme5.xml><?xml version="1.0" encoding="utf-8"?>
<a:theme xmlns:a="http://schemas.openxmlformats.org/drawingml/2006/main" name="8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umetra template 16_9 ottobre 2015" id="{AE225808-8754-45C7-BBF1-E0252778131F}" vid="{EF6B9C6F-DD8F-4BAC-A0DA-A6167579D9C1}"/>
    </a:ext>
  </a:extLst>
</a:theme>
</file>

<file path=ppt/theme/theme6.xml><?xml version="1.0" encoding="utf-8"?>
<a:theme xmlns:a="http://schemas.openxmlformats.org/drawingml/2006/main" name="10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uMR template 2016 con certificati" id="{566E8490-820D-4BD9-B975-830D72DF980E}" vid="{37D8BE51-F2B2-46C5-9236-15EB2C6DD27E}"/>
    </a:ext>
  </a:extLst>
</a:theme>
</file>

<file path=ppt/theme/theme7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Struttura predefinita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Struttura predefinita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1_Struttura predefinita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Struttura predefinita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1_Struttura predefinita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Struttura predefinita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Eumetra template 16_9 ottobre 2015</Template>
  <TotalTime>7781</TotalTime>
  <Words>4302</Words>
  <Application>Microsoft Office PowerPoint</Application>
  <PresentationFormat>Presentazione su schermo (16:9)</PresentationFormat>
  <Paragraphs>391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Titoli diapositive</vt:lpstr>
      </vt:variant>
      <vt:variant>
        <vt:i4>32</vt:i4>
      </vt:variant>
    </vt:vector>
  </HeadingPairs>
  <TitlesOfParts>
    <vt:vector size="38" baseType="lpstr">
      <vt:lpstr>1_Tema di Office</vt:lpstr>
      <vt:lpstr>4_Tema di Office</vt:lpstr>
      <vt:lpstr>5_Tema di Office</vt:lpstr>
      <vt:lpstr>2_Tema di Office</vt:lpstr>
      <vt:lpstr>8_Tema di Office</vt:lpstr>
      <vt:lpstr>10_Tema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Eumetra MR</dc:creator>
  <cp:lastModifiedBy>Maria Grazia Bambino</cp:lastModifiedBy>
  <cp:revision>891</cp:revision>
  <cp:lastPrinted>2017-08-30T13:12:57Z</cp:lastPrinted>
  <dcterms:created xsi:type="dcterms:W3CDTF">2015-09-22T07:12:47Z</dcterms:created>
  <dcterms:modified xsi:type="dcterms:W3CDTF">2018-05-15T10:11:08Z</dcterms:modified>
</cp:coreProperties>
</file>